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58" r:id="rId4"/>
    <p:sldId id="256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7"/>
    <p:restoredTop sz="94687"/>
  </p:normalViewPr>
  <p:slideViewPr>
    <p:cSldViewPr snapToGrid="0" snapToObjects="1">
      <p:cViewPr varScale="1">
        <p:scale>
          <a:sx n="147" d="100"/>
          <a:sy n="147" d="100"/>
        </p:scale>
        <p:origin x="5264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8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34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5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49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99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29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66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0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0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87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4728-946D-734A-8063-8D2799994B9D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827D-A34B-EE41-AD27-C521C11727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67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92B7E83-3D17-AF44-B848-3644E37C24D0}"/>
              </a:ext>
            </a:extLst>
          </p:cNvPr>
          <p:cNvSpPr txBox="1"/>
          <p:nvPr/>
        </p:nvSpPr>
        <p:spPr>
          <a:xfrm>
            <a:off x="2854711" y="938932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8FBD750-7F55-234D-8E20-083EEC6F9D75}"/>
              </a:ext>
            </a:extLst>
          </p:cNvPr>
          <p:cNvSpPr txBox="1"/>
          <p:nvPr/>
        </p:nvSpPr>
        <p:spPr>
          <a:xfrm>
            <a:off x="434764" y="9599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</a:p>
        </p:txBody>
      </p:sp>
      <p:sp>
        <p:nvSpPr>
          <p:cNvPr id="24" name="Cylindre 23">
            <a:extLst>
              <a:ext uri="{FF2B5EF4-FFF2-40B4-BE49-F238E27FC236}">
                <a16:creationId xmlns:a16="http://schemas.microsoft.com/office/drawing/2014/main" id="{4E8757A5-D844-0D4D-82BD-8CD4D4D9BB2F}"/>
              </a:ext>
            </a:extLst>
          </p:cNvPr>
          <p:cNvSpPr/>
          <p:nvPr/>
        </p:nvSpPr>
        <p:spPr>
          <a:xfrm rot="5400000">
            <a:off x="1004493" y="1416335"/>
            <a:ext cx="280663" cy="294987"/>
          </a:xfrm>
          <a:prstGeom prst="can">
            <a:avLst/>
          </a:prstGeom>
          <a:solidFill>
            <a:schemeClr val="bg1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</a:p>
        </p:txBody>
      </p:sp>
      <p:sp>
        <p:nvSpPr>
          <p:cNvPr id="25" name="Cylindre 24">
            <a:extLst>
              <a:ext uri="{FF2B5EF4-FFF2-40B4-BE49-F238E27FC236}">
                <a16:creationId xmlns:a16="http://schemas.microsoft.com/office/drawing/2014/main" id="{75D757E3-1311-1B46-A392-9A344C9886F5}"/>
              </a:ext>
            </a:extLst>
          </p:cNvPr>
          <p:cNvSpPr/>
          <p:nvPr/>
        </p:nvSpPr>
        <p:spPr>
          <a:xfrm rot="5400000">
            <a:off x="2089203" y="570976"/>
            <a:ext cx="280667" cy="1993132"/>
          </a:xfrm>
          <a:prstGeom prst="can">
            <a:avLst/>
          </a:prstGeom>
          <a:solidFill>
            <a:srgbClr val="C80000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rial"/>
                <a:cs typeface="Arial"/>
              </a:rPr>
              <a:t>CAT</a:t>
            </a:r>
          </a:p>
        </p:txBody>
      </p:sp>
      <p:sp>
        <p:nvSpPr>
          <p:cNvPr id="26" name="Cylindre 25">
            <a:extLst>
              <a:ext uri="{FF2B5EF4-FFF2-40B4-BE49-F238E27FC236}">
                <a16:creationId xmlns:a16="http://schemas.microsoft.com/office/drawing/2014/main" id="{17862280-B8B2-3346-8E40-110578CF7553}"/>
              </a:ext>
            </a:extLst>
          </p:cNvPr>
          <p:cNvSpPr/>
          <p:nvPr/>
        </p:nvSpPr>
        <p:spPr>
          <a:xfrm rot="5400000">
            <a:off x="3935699" y="635451"/>
            <a:ext cx="272844" cy="1871999"/>
          </a:xfrm>
          <a:prstGeom prst="can">
            <a:avLst/>
          </a:prstGeom>
          <a:solidFill>
            <a:srgbClr val="482DC7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Arial"/>
                <a:cs typeface="Arial"/>
              </a:rPr>
              <a:t>C2</a:t>
            </a:r>
          </a:p>
        </p:txBody>
      </p:sp>
      <p:sp>
        <p:nvSpPr>
          <p:cNvPr id="27" name="Cylindre 26">
            <a:extLst>
              <a:ext uri="{FF2B5EF4-FFF2-40B4-BE49-F238E27FC236}">
                <a16:creationId xmlns:a16="http://schemas.microsoft.com/office/drawing/2014/main" id="{6F1A9643-92E7-1E4B-BBEE-CEE4FF7CE4B1}"/>
              </a:ext>
            </a:extLst>
          </p:cNvPr>
          <p:cNvSpPr/>
          <p:nvPr/>
        </p:nvSpPr>
        <p:spPr>
          <a:xfrm rot="5400000">
            <a:off x="5202514" y="1184782"/>
            <a:ext cx="272844" cy="773337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b="1" dirty="0" err="1">
                <a:solidFill>
                  <a:srgbClr val="000000"/>
                </a:solidFill>
                <a:latin typeface="Arial"/>
                <a:cs typeface="Arial"/>
              </a:rPr>
              <a:t>tail</a:t>
            </a:r>
            <a:endParaRPr lang="fr-FR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8" name="Cylindre 27">
            <a:extLst>
              <a:ext uri="{FF2B5EF4-FFF2-40B4-BE49-F238E27FC236}">
                <a16:creationId xmlns:a16="http://schemas.microsoft.com/office/drawing/2014/main" id="{3D63DF9E-B4BB-774D-AC13-0CD2D1169089}"/>
              </a:ext>
            </a:extLst>
          </p:cNvPr>
          <p:cNvSpPr/>
          <p:nvPr/>
        </p:nvSpPr>
        <p:spPr>
          <a:xfrm rot="5400000">
            <a:off x="5496694" y="1475252"/>
            <a:ext cx="269675" cy="188146"/>
          </a:xfrm>
          <a:prstGeom prst="can">
            <a:avLst/>
          </a:prstGeom>
          <a:solidFill>
            <a:schemeClr val="accent5"/>
          </a:solidFill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r-FR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F5C53C0-2407-964D-8817-EBC99B76859A}"/>
              </a:ext>
            </a:extLst>
          </p:cNvPr>
          <p:cNvSpPr txBox="1"/>
          <p:nvPr/>
        </p:nvSpPr>
        <p:spPr>
          <a:xfrm>
            <a:off x="2428046" y="997949"/>
            <a:ext cx="139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/>
                <a:cs typeface="Arial"/>
              </a:rPr>
              <a:t>PTEN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2150C0C6-E888-AA46-BFE8-E2FB65BBD9B9}"/>
              </a:ext>
            </a:extLst>
          </p:cNvPr>
          <p:cNvCxnSpPr>
            <a:cxnSpLocks/>
          </p:cNvCxnSpPr>
          <p:nvPr/>
        </p:nvCxnSpPr>
        <p:spPr>
          <a:xfrm>
            <a:off x="2229536" y="1847121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DB18CDC-7666-664F-B69D-58CFEB16B86B}"/>
              </a:ext>
            </a:extLst>
          </p:cNvPr>
          <p:cNvCxnSpPr>
            <a:cxnSpLocks/>
          </p:cNvCxnSpPr>
          <p:nvPr/>
        </p:nvCxnSpPr>
        <p:spPr>
          <a:xfrm>
            <a:off x="4054618" y="1854557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9FE0B210-F36F-1942-ADBF-0BA39AC6CD21}"/>
              </a:ext>
            </a:extLst>
          </p:cNvPr>
          <p:cNvCxnSpPr>
            <a:cxnSpLocks/>
          </p:cNvCxnSpPr>
          <p:nvPr/>
        </p:nvCxnSpPr>
        <p:spPr>
          <a:xfrm>
            <a:off x="5244084" y="1850842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2012D167-812A-3148-ACB9-6254A8DA7857}"/>
              </a:ext>
            </a:extLst>
          </p:cNvPr>
          <p:cNvCxnSpPr>
            <a:cxnSpLocks/>
          </p:cNvCxnSpPr>
          <p:nvPr/>
        </p:nvCxnSpPr>
        <p:spPr>
          <a:xfrm>
            <a:off x="5619508" y="1847127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10242D38-EF3D-A948-B785-15B05ACB58A4}"/>
              </a:ext>
            </a:extLst>
          </p:cNvPr>
          <p:cNvCxnSpPr>
            <a:cxnSpLocks/>
          </p:cNvCxnSpPr>
          <p:nvPr/>
        </p:nvCxnSpPr>
        <p:spPr>
          <a:xfrm>
            <a:off x="1099547" y="1854557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7BB93601-21B7-F545-82BD-B447756C7FB7}"/>
              </a:ext>
            </a:extLst>
          </p:cNvPr>
          <p:cNvSpPr txBox="1"/>
          <p:nvPr/>
        </p:nvSpPr>
        <p:spPr>
          <a:xfrm>
            <a:off x="1427990" y="2029525"/>
            <a:ext cx="1624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Phosphatase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Lipid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2DA49E4-75BA-D643-A75F-B0E97E1D5E6D}"/>
              </a:ext>
            </a:extLst>
          </p:cNvPr>
          <p:cNvSpPr txBox="1"/>
          <p:nvPr/>
        </p:nvSpPr>
        <p:spPr>
          <a:xfrm rot="16200000">
            <a:off x="5240965" y="2470462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PDZ-BM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35473E1-E903-D24A-9703-6D0DA24CB2DC}"/>
              </a:ext>
            </a:extLst>
          </p:cNvPr>
          <p:cNvSpPr txBox="1"/>
          <p:nvPr/>
        </p:nvSpPr>
        <p:spPr>
          <a:xfrm rot="16200000">
            <a:off x="4715863" y="2340959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Regulatory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tail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646E8A17-FB24-7C43-82DA-A827DBF6C060}"/>
              </a:ext>
            </a:extLst>
          </p:cNvPr>
          <p:cNvSpPr txBox="1"/>
          <p:nvPr/>
        </p:nvSpPr>
        <p:spPr>
          <a:xfrm>
            <a:off x="3013550" y="2025810"/>
            <a:ext cx="1991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C2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Memb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targeting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Scaffold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F3886B2-3605-2947-8855-A087351ADE36}"/>
              </a:ext>
            </a:extLst>
          </p:cNvPr>
          <p:cNvSpPr txBox="1"/>
          <p:nvPr/>
        </p:nvSpPr>
        <p:spPr>
          <a:xfrm rot="16200000">
            <a:off x="717006" y="246674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PIP2-BD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335B352-724D-D545-BF98-D75A8B5E34CC}"/>
              </a:ext>
            </a:extLst>
          </p:cNvPr>
          <p:cNvSpPr txBox="1"/>
          <p:nvPr/>
        </p:nvSpPr>
        <p:spPr>
          <a:xfrm>
            <a:off x="488846" y="46770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</a:p>
        </p:txBody>
      </p:sp>
      <p:sp>
        <p:nvSpPr>
          <p:cNvPr id="30" name="Rectangle 7"/>
          <p:cNvSpPr>
            <a:spLocks noChangeAspect="1" noChangeArrowheads="1"/>
          </p:cNvSpPr>
          <p:nvPr/>
        </p:nvSpPr>
        <p:spPr bwMode="auto">
          <a:xfrm>
            <a:off x="1218163" y="4927613"/>
            <a:ext cx="2079625" cy="4699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250135" y="4619857"/>
            <a:ext cx="13587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latin typeface="Arial"/>
                <a:cs typeface="Arial"/>
              </a:rPr>
              <a:t>Plasma Membrane</a:t>
            </a:r>
          </a:p>
        </p:txBody>
      </p:sp>
      <p:grpSp>
        <p:nvGrpSpPr>
          <p:cNvPr id="43" name="Group 264"/>
          <p:cNvGrpSpPr>
            <a:grpSpLocks noChangeAspect="1"/>
          </p:cNvGrpSpPr>
          <p:nvPr/>
        </p:nvGrpSpPr>
        <p:grpSpPr bwMode="auto">
          <a:xfrm>
            <a:off x="1146258" y="4823137"/>
            <a:ext cx="2160587" cy="644525"/>
            <a:chOff x="3326" y="3452"/>
            <a:chExt cx="1047" cy="312"/>
          </a:xfrm>
        </p:grpSpPr>
        <p:grpSp>
          <p:nvGrpSpPr>
            <p:cNvPr id="44" name="Group 265"/>
            <p:cNvGrpSpPr>
              <a:grpSpLocks noChangeAspect="1"/>
            </p:cNvGrpSpPr>
            <p:nvPr/>
          </p:nvGrpSpPr>
          <p:grpSpPr bwMode="auto">
            <a:xfrm>
              <a:off x="3326" y="3456"/>
              <a:ext cx="62" cy="144"/>
              <a:chOff x="3701" y="2165"/>
              <a:chExt cx="175" cy="403"/>
            </a:xfrm>
          </p:grpSpPr>
          <p:sp>
            <p:nvSpPr>
              <p:cNvPr id="262" name="Oval 26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63" name="Oval 26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64" name="Freeform 26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5" name="Freeform 26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6" name="Freeform 27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7" name="Oval 27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45" name="Group 272"/>
            <p:cNvGrpSpPr>
              <a:grpSpLocks noChangeAspect="1"/>
            </p:cNvGrpSpPr>
            <p:nvPr/>
          </p:nvGrpSpPr>
          <p:grpSpPr bwMode="auto">
            <a:xfrm rot="10800000">
              <a:off x="3327" y="3620"/>
              <a:ext cx="62" cy="144"/>
              <a:chOff x="3701" y="2165"/>
              <a:chExt cx="175" cy="403"/>
            </a:xfrm>
          </p:grpSpPr>
          <p:sp>
            <p:nvSpPr>
              <p:cNvPr id="256" name="Oval 27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57" name="Oval 27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58" name="Freeform 27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9" name="Freeform 27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0" name="Freeform 27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1" name="Oval 27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46" name="Group 279"/>
            <p:cNvGrpSpPr>
              <a:grpSpLocks noChangeAspect="1"/>
            </p:cNvGrpSpPr>
            <p:nvPr/>
          </p:nvGrpSpPr>
          <p:grpSpPr bwMode="auto">
            <a:xfrm>
              <a:off x="3392" y="3456"/>
              <a:ext cx="62" cy="144"/>
              <a:chOff x="3701" y="2165"/>
              <a:chExt cx="175" cy="403"/>
            </a:xfrm>
          </p:grpSpPr>
          <p:sp>
            <p:nvSpPr>
              <p:cNvPr id="250" name="Oval 28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51" name="Oval 28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52" name="Freeform 282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3" name="Freeform 283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4" name="Freeform 284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5" name="Oval 285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47" name="Group 286"/>
            <p:cNvGrpSpPr>
              <a:grpSpLocks noChangeAspect="1"/>
            </p:cNvGrpSpPr>
            <p:nvPr/>
          </p:nvGrpSpPr>
          <p:grpSpPr bwMode="auto">
            <a:xfrm rot="10800000">
              <a:off x="3393" y="3620"/>
              <a:ext cx="62" cy="144"/>
              <a:chOff x="3701" y="2165"/>
              <a:chExt cx="175" cy="403"/>
            </a:xfrm>
          </p:grpSpPr>
          <p:sp>
            <p:nvSpPr>
              <p:cNvPr id="244" name="Oval 28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45" name="Oval 28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46" name="Freeform 289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7" name="Freeform 290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8" name="Freeform 291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9" name="Oval 292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48" name="Group 293"/>
            <p:cNvGrpSpPr>
              <a:grpSpLocks noChangeAspect="1"/>
            </p:cNvGrpSpPr>
            <p:nvPr/>
          </p:nvGrpSpPr>
          <p:grpSpPr bwMode="auto">
            <a:xfrm>
              <a:off x="3456" y="3456"/>
              <a:ext cx="62" cy="144"/>
              <a:chOff x="3701" y="2165"/>
              <a:chExt cx="175" cy="403"/>
            </a:xfrm>
          </p:grpSpPr>
          <p:sp>
            <p:nvSpPr>
              <p:cNvPr id="238" name="Oval 29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39" name="Oval 29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40" name="Freeform 296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1" name="Freeform 297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2" name="Freeform 298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3" name="Oval 299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49" name="Group 300"/>
            <p:cNvGrpSpPr>
              <a:grpSpLocks noChangeAspect="1"/>
            </p:cNvGrpSpPr>
            <p:nvPr/>
          </p:nvGrpSpPr>
          <p:grpSpPr bwMode="auto">
            <a:xfrm rot="10800000">
              <a:off x="3457" y="3620"/>
              <a:ext cx="62" cy="144"/>
              <a:chOff x="3701" y="2165"/>
              <a:chExt cx="175" cy="403"/>
            </a:xfrm>
          </p:grpSpPr>
          <p:sp>
            <p:nvSpPr>
              <p:cNvPr id="232" name="Oval 30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33" name="Oval 30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34" name="Freeform 303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5" name="Freeform 304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6" name="Freeform 305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7" name="Oval 306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0" name="Group 307"/>
            <p:cNvGrpSpPr>
              <a:grpSpLocks noChangeAspect="1"/>
            </p:cNvGrpSpPr>
            <p:nvPr/>
          </p:nvGrpSpPr>
          <p:grpSpPr bwMode="auto">
            <a:xfrm>
              <a:off x="3521" y="3456"/>
              <a:ext cx="62" cy="144"/>
              <a:chOff x="3701" y="2165"/>
              <a:chExt cx="175" cy="403"/>
            </a:xfrm>
          </p:grpSpPr>
          <p:sp>
            <p:nvSpPr>
              <p:cNvPr id="226" name="Oval 30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27" name="Oval 30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28" name="Freeform 310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9" name="Freeform 311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0" name="Freeform 312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1" name="Oval 313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1" name="Group 314"/>
            <p:cNvGrpSpPr>
              <a:grpSpLocks noChangeAspect="1"/>
            </p:cNvGrpSpPr>
            <p:nvPr/>
          </p:nvGrpSpPr>
          <p:grpSpPr bwMode="auto">
            <a:xfrm rot="10800000">
              <a:off x="3522" y="3620"/>
              <a:ext cx="62" cy="144"/>
              <a:chOff x="3701" y="2165"/>
              <a:chExt cx="175" cy="403"/>
            </a:xfrm>
          </p:grpSpPr>
          <p:sp>
            <p:nvSpPr>
              <p:cNvPr id="220" name="Oval 31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21" name="Oval 31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22" name="Freeform 317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3" name="Freeform 318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4" name="Freeform 319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" name="Oval 320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2" name="Group 321"/>
            <p:cNvGrpSpPr>
              <a:grpSpLocks noChangeAspect="1"/>
            </p:cNvGrpSpPr>
            <p:nvPr/>
          </p:nvGrpSpPr>
          <p:grpSpPr bwMode="auto">
            <a:xfrm>
              <a:off x="3589" y="3454"/>
              <a:ext cx="62" cy="144"/>
              <a:chOff x="3701" y="2165"/>
              <a:chExt cx="175" cy="403"/>
            </a:xfrm>
          </p:grpSpPr>
          <p:sp>
            <p:nvSpPr>
              <p:cNvPr id="214" name="Oval 32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15" name="Oval 32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16" name="Freeform 324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7" name="Freeform 325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8" name="Freeform 326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9" name="Oval 327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3" name="Group 328"/>
            <p:cNvGrpSpPr>
              <a:grpSpLocks noChangeAspect="1"/>
            </p:cNvGrpSpPr>
            <p:nvPr/>
          </p:nvGrpSpPr>
          <p:grpSpPr bwMode="auto">
            <a:xfrm rot="10800000">
              <a:off x="3590" y="3618"/>
              <a:ext cx="62" cy="144"/>
              <a:chOff x="3701" y="2165"/>
              <a:chExt cx="175" cy="403"/>
            </a:xfrm>
          </p:grpSpPr>
          <p:sp>
            <p:nvSpPr>
              <p:cNvPr id="208" name="Oval 32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09" name="Oval 33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10" name="Freeform 331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1" name="Freeform 332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2" name="Freeform 333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3" name="Oval 334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4" name="Group 335"/>
            <p:cNvGrpSpPr>
              <a:grpSpLocks noChangeAspect="1"/>
            </p:cNvGrpSpPr>
            <p:nvPr/>
          </p:nvGrpSpPr>
          <p:grpSpPr bwMode="auto">
            <a:xfrm>
              <a:off x="3655" y="3454"/>
              <a:ext cx="62" cy="144"/>
              <a:chOff x="3701" y="2165"/>
              <a:chExt cx="175" cy="403"/>
            </a:xfrm>
          </p:grpSpPr>
          <p:sp>
            <p:nvSpPr>
              <p:cNvPr id="202" name="Oval 33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03" name="Oval 33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204" name="Freeform 33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" name="Freeform 33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6" name="Freeform 34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" name="Oval 34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5" name="Group 342"/>
            <p:cNvGrpSpPr>
              <a:grpSpLocks noChangeAspect="1"/>
            </p:cNvGrpSpPr>
            <p:nvPr/>
          </p:nvGrpSpPr>
          <p:grpSpPr bwMode="auto">
            <a:xfrm rot="10800000">
              <a:off x="3656" y="3618"/>
              <a:ext cx="62" cy="144"/>
              <a:chOff x="3701" y="2165"/>
              <a:chExt cx="175" cy="403"/>
            </a:xfrm>
          </p:grpSpPr>
          <p:sp>
            <p:nvSpPr>
              <p:cNvPr id="196" name="Oval 34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97" name="Oval 34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98" name="Freeform 34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9" name="Freeform 34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0" name="Freeform 34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1" name="Oval 34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6" name="Group 349"/>
            <p:cNvGrpSpPr>
              <a:grpSpLocks noChangeAspect="1"/>
            </p:cNvGrpSpPr>
            <p:nvPr/>
          </p:nvGrpSpPr>
          <p:grpSpPr bwMode="auto">
            <a:xfrm>
              <a:off x="3719" y="3454"/>
              <a:ext cx="62" cy="144"/>
              <a:chOff x="3701" y="2165"/>
              <a:chExt cx="175" cy="403"/>
            </a:xfrm>
          </p:grpSpPr>
          <p:sp>
            <p:nvSpPr>
              <p:cNvPr id="190" name="Oval 35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91" name="Oval 35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92" name="Freeform 352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3" name="Freeform 353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" name="Freeform 354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" name="Oval 355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7" name="Group 356"/>
            <p:cNvGrpSpPr>
              <a:grpSpLocks noChangeAspect="1"/>
            </p:cNvGrpSpPr>
            <p:nvPr/>
          </p:nvGrpSpPr>
          <p:grpSpPr bwMode="auto">
            <a:xfrm rot="10800000">
              <a:off x="3720" y="3618"/>
              <a:ext cx="62" cy="144"/>
              <a:chOff x="3701" y="2165"/>
              <a:chExt cx="175" cy="403"/>
            </a:xfrm>
          </p:grpSpPr>
          <p:sp>
            <p:nvSpPr>
              <p:cNvPr id="184" name="Oval 35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85" name="Oval 35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86" name="Freeform 359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7" name="Freeform 360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8" name="Freeform 361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9" name="Oval 362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8" name="Group 363"/>
            <p:cNvGrpSpPr>
              <a:grpSpLocks noChangeAspect="1"/>
            </p:cNvGrpSpPr>
            <p:nvPr/>
          </p:nvGrpSpPr>
          <p:grpSpPr bwMode="auto">
            <a:xfrm>
              <a:off x="3784" y="3454"/>
              <a:ext cx="62" cy="144"/>
              <a:chOff x="3701" y="2165"/>
              <a:chExt cx="175" cy="403"/>
            </a:xfrm>
          </p:grpSpPr>
          <p:sp>
            <p:nvSpPr>
              <p:cNvPr id="178" name="Oval 36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79" name="Oval 36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80" name="Freeform 366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1" name="Freeform 367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2" name="Freeform 368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83" name="Oval 369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59" name="Group 370"/>
            <p:cNvGrpSpPr>
              <a:grpSpLocks noChangeAspect="1"/>
            </p:cNvGrpSpPr>
            <p:nvPr/>
          </p:nvGrpSpPr>
          <p:grpSpPr bwMode="auto">
            <a:xfrm rot="10800000">
              <a:off x="3785" y="3618"/>
              <a:ext cx="62" cy="144"/>
              <a:chOff x="3701" y="2165"/>
              <a:chExt cx="175" cy="403"/>
            </a:xfrm>
          </p:grpSpPr>
          <p:sp>
            <p:nvSpPr>
              <p:cNvPr id="172" name="Oval 37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73" name="Oval 37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74" name="Freeform 373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5" name="Freeform 374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6" name="Freeform 375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7" name="Oval 376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0" name="Group 377"/>
            <p:cNvGrpSpPr>
              <a:grpSpLocks noChangeAspect="1"/>
            </p:cNvGrpSpPr>
            <p:nvPr/>
          </p:nvGrpSpPr>
          <p:grpSpPr bwMode="auto">
            <a:xfrm>
              <a:off x="3852" y="3454"/>
              <a:ext cx="62" cy="144"/>
              <a:chOff x="3701" y="2165"/>
              <a:chExt cx="175" cy="403"/>
            </a:xfrm>
          </p:grpSpPr>
          <p:sp>
            <p:nvSpPr>
              <p:cNvPr id="166" name="Oval 37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67" name="Oval 37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68" name="Freeform 380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9" name="Freeform 381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0" name="Freeform 382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71" name="Oval 383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1" name="Group 384"/>
            <p:cNvGrpSpPr>
              <a:grpSpLocks noChangeAspect="1"/>
            </p:cNvGrpSpPr>
            <p:nvPr/>
          </p:nvGrpSpPr>
          <p:grpSpPr bwMode="auto">
            <a:xfrm rot="10800000">
              <a:off x="3853" y="3618"/>
              <a:ext cx="62" cy="144"/>
              <a:chOff x="3701" y="2165"/>
              <a:chExt cx="175" cy="403"/>
            </a:xfrm>
          </p:grpSpPr>
          <p:sp>
            <p:nvSpPr>
              <p:cNvPr id="160" name="Oval 38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61" name="Oval 38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62" name="Freeform 387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3" name="Freeform 388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4" name="Freeform 389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" name="Oval 390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2" name="Group 391"/>
            <p:cNvGrpSpPr>
              <a:grpSpLocks noChangeAspect="1"/>
            </p:cNvGrpSpPr>
            <p:nvPr/>
          </p:nvGrpSpPr>
          <p:grpSpPr bwMode="auto">
            <a:xfrm>
              <a:off x="3918" y="3454"/>
              <a:ext cx="62" cy="144"/>
              <a:chOff x="3701" y="2165"/>
              <a:chExt cx="175" cy="403"/>
            </a:xfrm>
          </p:grpSpPr>
          <p:sp>
            <p:nvSpPr>
              <p:cNvPr id="154" name="Oval 39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55" name="Oval 39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56" name="Freeform 394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7" name="Freeform 395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8" name="Freeform 396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9" name="Oval 397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3" name="Group 398"/>
            <p:cNvGrpSpPr>
              <a:grpSpLocks noChangeAspect="1"/>
            </p:cNvGrpSpPr>
            <p:nvPr/>
          </p:nvGrpSpPr>
          <p:grpSpPr bwMode="auto">
            <a:xfrm rot="10800000">
              <a:off x="3919" y="3618"/>
              <a:ext cx="62" cy="144"/>
              <a:chOff x="3701" y="2165"/>
              <a:chExt cx="175" cy="403"/>
            </a:xfrm>
          </p:grpSpPr>
          <p:sp>
            <p:nvSpPr>
              <p:cNvPr id="148" name="Oval 39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49" name="Oval 40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50" name="Freeform 401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1" name="Freeform 402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2" name="Freeform 403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53" name="Oval 404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4" name="Group 405"/>
            <p:cNvGrpSpPr>
              <a:grpSpLocks noChangeAspect="1"/>
            </p:cNvGrpSpPr>
            <p:nvPr/>
          </p:nvGrpSpPr>
          <p:grpSpPr bwMode="auto">
            <a:xfrm>
              <a:off x="3982" y="3454"/>
              <a:ext cx="62" cy="144"/>
              <a:chOff x="3701" y="2165"/>
              <a:chExt cx="175" cy="403"/>
            </a:xfrm>
          </p:grpSpPr>
          <p:sp>
            <p:nvSpPr>
              <p:cNvPr id="142" name="Oval 40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43" name="Oval 40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44" name="Freeform 40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5" name="Freeform 40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6" name="Freeform 41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7" name="Oval 41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5" name="Group 412"/>
            <p:cNvGrpSpPr>
              <a:grpSpLocks noChangeAspect="1"/>
            </p:cNvGrpSpPr>
            <p:nvPr/>
          </p:nvGrpSpPr>
          <p:grpSpPr bwMode="auto">
            <a:xfrm rot="10800000">
              <a:off x="3983" y="3618"/>
              <a:ext cx="62" cy="144"/>
              <a:chOff x="3701" y="2165"/>
              <a:chExt cx="175" cy="403"/>
            </a:xfrm>
          </p:grpSpPr>
          <p:sp>
            <p:nvSpPr>
              <p:cNvPr id="136" name="Oval 41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37" name="Oval 41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38" name="Freeform 41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9" name="Freeform 41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0" name="Freeform 41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1" name="Oval 41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6" name="Group 419"/>
            <p:cNvGrpSpPr>
              <a:grpSpLocks noChangeAspect="1"/>
            </p:cNvGrpSpPr>
            <p:nvPr/>
          </p:nvGrpSpPr>
          <p:grpSpPr bwMode="auto">
            <a:xfrm>
              <a:off x="4047" y="3454"/>
              <a:ext cx="62" cy="144"/>
              <a:chOff x="3701" y="2165"/>
              <a:chExt cx="175" cy="403"/>
            </a:xfrm>
          </p:grpSpPr>
          <p:sp>
            <p:nvSpPr>
              <p:cNvPr id="130" name="Oval 42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31" name="Oval 42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32" name="Freeform 422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" name="Freeform 423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4" name="Freeform 424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5" name="Oval 425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7" name="Group 426"/>
            <p:cNvGrpSpPr>
              <a:grpSpLocks noChangeAspect="1"/>
            </p:cNvGrpSpPr>
            <p:nvPr/>
          </p:nvGrpSpPr>
          <p:grpSpPr bwMode="auto">
            <a:xfrm rot="10800000">
              <a:off x="4048" y="3618"/>
              <a:ext cx="62" cy="144"/>
              <a:chOff x="3701" y="2165"/>
              <a:chExt cx="175" cy="403"/>
            </a:xfrm>
          </p:grpSpPr>
          <p:sp>
            <p:nvSpPr>
              <p:cNvPr id="124" name="Oval 42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25" name="Oval 42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26" name="Freeform 429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7" name="Freeform 430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8" name="Freeform 431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9" name="Oval 432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8" name="Group 433"/>
            <p:cNvGrpSpPr>
              <a:grpSpLocks noChangeAspect="1"/>
            </p:cNvGrpSpPr>
            <p:nvPr/>
          </p:nvGrpSpPr>
          <p:grpSpPr bwMode="auto">
            <a:xfrm>
              <a:off x="4115" y="3452"/>
              <a:ext cx="62" cy="144"/>
              <a:chOff x="3701" y="2165"/>
              <a:chExt cx="175" cy="403"/>
            </a:xfrm>
          </p:grpSpPr>
          <p:sp>
            <p:nvSpPr>
              <p:cNvPr id="118" name="Oval 43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19" name="Oval 43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20" name="Freeform 436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1" name="Freeform 437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2" name="Freeform 438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" name="Oval 439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69" name="Group 440"/>
            <p:cNvGrpSpPr>
              <a:grpSpLocks noChangeAspect="1"/>
            </p:cNvGrpSpPr>
            <p:nvPr/>
          </p:nvGrpSpPr>
          <p:grpSpPr bwMode="auto">
            <a:xfrm rot="10800000">
              <a:off x="4116" y="3616"/>
              <a:ext cx="62" cy="144"/>
              <a:chOff x="3701" y="2165"/>
              <a:chExt cx="175" cy="403"/>
            </a:xfrm>
          </p:grpSpPr>
          <p:sp>
            <p:nvSpPr>
              <p:cNvPr id="112" name="Oval 44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13" name="Oval 44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14" name="Freeform 443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5" name="Freeform 444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6" name="Freeform 445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7" name="Oval 446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70" name="Group 447"/>
            <p:cNvGrpSpPr>
              <a:grpSpLocks noChangeAspect="1"/>
            </p:cNvGrpSpPr>
            <p:nvPr/>
          </p:nvGrpSpPr>
          <p:grpSpPr bwMode="auto">
            <a:xfrm>
              <a:off x="4181" y="3452"/>
              <a:ext cx="62" cy="144"/>
              <a:chOff x="3701" y="2165"/>
              <a:chExt cx="175" cy="403"/>
            </a:xfrm>
          </p:grpSpPr>
          <p:sp>
            <p:nvSpPr>
              <p:cNvPr id="106" name="Oval 44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07" name="Oval 44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08" name="Freeform 450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9" name="Freeform 451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0" name="Freeform 452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1" name="Oval 453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71" name="Group 454"/>
            <p:cNvGrpSpPr>
              <a:grpSpLocks noChangeAspect="1"/>
            </p:cNvGrpSpPr>
            <p:nvPr/>
          </p:nvGrpSpPr>
          <p:grpSpPr bwMode="auto">
            <a:xfrm rot="10800000">
              <a:off x="4182" y="3616"/>
              <a:ext cx="62" cy="144"/>
              <a:chOff x="3701" y="2165"/>
              <a:chExt cx="175" cy="403"/>
            </a:xfrm>
          </p:grpSpPr>
          <p:sp>
            <p:nvSpPr>
              <p:cNvPr id="100" name="Oval 45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01" name="Oval 45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102" name="Freeform 457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3" name="Freeform 458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" name="Freeform 459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" name="Oval 460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72" name="Group 461"/>
            <p:cNvGrpSpPr>
              <a:grpSpLocks noChangeAspect="1"/>
            </p:cNvGrpSpPr>
            <p:nvPr/>
          </p:nvGrpSpPr>
          <p:grpSpPr bwMode="auto">
            <a:xfrm>
              <a:off x="4245" y="3452"/>
              <a:ext cx="62" cy="144"/>
              <a:chOff x="3701" y="2165"/>
              <a:chExt cx="175" cy="403"/>
            </a:xfrm>
          </p:grpSpPr>
          <p:sp>
            <p:nvSpPr>
              <p:cNvPr id="94" name="Oval 46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95" name="Oval 46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96" name="Freeform 464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7" name="Freeform 465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8" name="Freeform 466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9" name="Oval 467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73" name="Group 468"/>
            <p:cNvGrpSpPr>
              <a:grpSpLocks noChangeAspect="1"/>
            </p:cNvGrpSpPr>
            <p:nvPr/>
          </p:nvGrpSpPr>
          <p:grpSpPr bwMode="auto">
            <a:xfrm rot="10800000">
              <a:off x="4246" y="3616"/>
              <a:ext cx="62" cy="144"/>
              <a:chOff x="3701" y="2165"/>
              <a:chExt cx="175" cy="403"/>
            </a:xfrm>
          </p:grpSpPr>
          <p:sp>
            <p:nvSpPr>
              <p:cNvPr id="88" name="Oval 46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89" name="Oval 47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90" name="Freeform 471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1" name="Freeform 472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Freeform 473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" name="Oval 474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74" name="Group 475"/>
            <p:cNvGrpSpPr>
              <a:grpSpLocks noChangeAspect="1"/>
            </p:cNvGrpSpPr>
            <p:nvPr/>
          </p:nvGrpSpPr>
          <p:grpSpPr bwMode="auto">
            <a:xfrm>
              <a:off x="4310" y="3452"/>
              <a:ext cx="62" cy="144"/>
              <a:chOff x="3701" y="2165"/>
              <a:chExt cx="175" cy="403"/>
            </a:xfrm>
          </p:grpSpPr>
          <p:sp>
            <p:nvSpPr>
              <p:cNvPr id="82" name="Oval 47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83" name="Oval 47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84" name="Freeform 47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Freeform 47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Freeform 48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Oval 48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75" name="Group 482"/>
            <p:cNvGrpSpPr>
              <a:grpSpLocks noChangeAspect="1"/>
            </p:cNvGrpSpPr>
            <p:nvPr/>
          </p:nvGrpSpPr>
          <p:grpSpPr bwMode="auto">
            <a:xfrm rot="10800000">
              <a:off x="4311" y="3616"/>
              <a:ext cx="62" cy="144"/>
              <a:chOff x="3701" y="2165"/>
              <a:chExt cx="175" cy="403"/>
            </a:xfrm>
          </p:grpSpPr>
          <p:sp>
            <p:nvSpPr>
              <p:cNvPr id="76" name="Oval 48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77" name="Oval 48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78" name="Freeform 48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9" name="Freeform 48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0" name="Freeform 48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1" name="Oval 48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</p:grpSp>
      <p:sp>
        <p:nvSpPr>
          <p:cNvPr id="268" name="Rectangle 7"/>
          <p:cNvSpPr>
            <a:spLocks noChangeAspect="1" noChangeArrowheads="1"/>
          </p:cNvSpPr>
          <p:nvPr/>
        </p:nvSpPr>
        <p:spPr bwMode="auto">
          <a:xfrm>
            <a:off x="3379064" y="4922018"/>
            <a:ext cx="2079625" cy="4699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fr-FR"/>
          </a:p>
        </p:txBody>
      </p:sp>
      <p:grpSp>
        <p:nvGrpSpPr>
          <p:cNvPr id="269" name="Group 264"/>
          <p:cNvGrpSpPr>
            <a:grpSpLocks noChangeAspect="1"/>
          </p:cNvGrpSpPr>
          <p:nvPr/>
        </p:nvGrpSpPr>
        <p:grpSpPr bwMode="auto">
          <a:xfrm>
            <a:off x="3307159" y="4817542"/>
            <a:ext cx="2160587" cy="644525"/>
            <a:chOff x="3326" y="3452"/>
            <a:chExt cx="1047" cy="312"/>
          </a:xfrm>
        </p:grpSpPr>
        <p:grpSp>
          <p:nvGrpSpPr>
            <p:cNvPr id="270" name="Group 265"/>
            <p:cNvGrpSpPr>
              <a:grpSpLocks noChangeAspect="1"/>
            </p:cNvGrpSpPr>
            <p:nvPr/>
          </p:nvGrpSpPr>
          <p:grpSpPr bwMode="auto">
            <a:xfrm>
              <a:off x="3326" y="3456"/>
              <a:ext cx="62" cy="144"/>
              <a:chOff x="3701" y="2165"/>
              <a:chExt cx="175" cy="403"/>
            </a:xfrm>
          </p:grpSpPr>
          <p:sp>
            <p:nvSpPr>
              <p:cNvPr id="488" name="Oval 26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89" name="Oval 26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90" name="Freeform 26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1" name="Freeform 26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2" name="Freeform 27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93" name="Oval 27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1" name="Group 272"/>
            <p:cNvGrpSpPr>
              <a:grpSpLocks noChangeAspect="1"/>
            </p:cNvGrpSpPr>
            <p:nvPr/>
          </p:nvGrpSpPr>
          <p:grpSpPr bwMode="auto">
            <a:xfrm rot="10800000">
              <a:off x="3327" y="3620"/>
              <a:ext cx="62" cy="144"/>
              <a:chOff x="3701" y="2165"/>
              <a:chExt cx="175" cy="403"/>
            </a:xfrm>
          </p:grpSpPr>
          <p:sp>
            <p:nvSpPr>
              <p:cNvPr id="482" name="Oval 27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83" name="Oval 27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84" name="Freeform 27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5" name="Freeform 27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6" name="Freeform 27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7" name="Oval 27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2" name="Group 279"/>
            <p:cNvGrpSpPr>
              <a:grpSpLocks noChangeAspect="1"/>
            </p:cNvGrpSpPr>
            <p:nvPr/>
          </p:nvGrpSpPr>
          <p:grpSpPr bwMode="auto">
            <a:xfrm>
              <a:off x="3392" y="3456"/>
              <a:ext cx="62" cy="144"/>
              <a:chOff x="3701" y="2165"/>
              <a:chExt cx="175" cy="403"/>
            </a:xfrm>
          </p:grpSpPr>
          <p:sp>
            <p:nvSpPr>
              <p:cNvPr id="476" name="Oval 28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77" name="Oval 28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78" name="Freeform 282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9" name="Freeform 283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0" name="Freeform 284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81" name="Oval 285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3" name="Group 286"/>
            <p:cNvGrpSpPr>
              <a:grpSpLocks noChangeAspect="1"/>
            </p:cNvGrpSpPr>
            <p:nvPr/>
          </p:nvGrpSpPr>
          <p:grpSpPr bwMode="auto">
            <a:xfrm rot="10800000">
              <a:off x="3393" y="3620"/>
              <a:ext cx="62" cy="144"/>
              <a:chOff x="3701" y="2165"/>
              <a:chExt cx="175" cy="403"/>
            </a:xfrm>
          </p:grpSpPr>
          <p:sp>
            <p:nvSpPr>
              <p:cNvPr id="470" name="Oval 28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71" name="Oval 28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72" name="Freeform 289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3" name="Freeform 290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4" name="Freeform 291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75" name="Oval 292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4" name="Group 293"/>
            <p:cNvGrpSpPr>
              <a:grpSpLocks noChangeAspect="1"/>
            </p:cNvGrpSpPr>
            <p:nvPr/>
          </p:nvGrpSpPr>
          <p:grpSpPr bwMode="auto">
            <a:xfrm>
              <a:off x="3456" y="3456"/>
              <a:ext cx="62" cy="144"/>
              <a:chOff x="3701" y="2165"/>
              <a:chExt cx="175" cy="403"/>
            </a:xfrm>
          </p:grpSpPr>
          <p:sp>
            <p:nvSpPr>
              <p:cNvPr id="464" name="Oval 29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65" name="Oval 29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66" name="Freeform 296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7" name="Freeform 297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8" name="Freeform 298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9" name="Oval 299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5" name="Group 300"/>
            <p:cNvGrpSpPr>
              <a:grpSpLocks noChangeAspect="1"/>
            </p:cNvGrpSpPr>
            <p:nvPr/>
          </p:nvGrpSpPr>
          <p:grpSpPr bwMode="auto">
            <a:xfrm rot="10800000">
              <a:off x="3457" y="3620"/>
              <a:ext cx="62" cy="144"/>
              <a:chOff x="3701" y="2165"/>
              <a:chExt cx="175" cy="403"/>
            </a:xfrm>
          </p:grpSpPr>
          <p:sp>
            <p:nvSpPr>
              <p:cNvPr id="458" name="Oval 30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59" name="Oval 30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60" name="Freeform 303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1" name="Freeform 304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2" name="Freeform 305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63" name="Oval 306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6" name="Group 307"/>
            <p:cNvGrpSpPr>
              <a:grpSpLocks noChangeAspect="1"/>
            </p:cNvGrpSpPr>
            <p:nvPr/>
          </p:nvGrpSpPr>
          <p:grpSpPr bwMode="auto">
            <a:xfrm>
              <a:off x="3521" y="3456"/>
              <a:ext cx="62" cy="144"/>
              <a:chOff x="3701" y="2165"/>
              <a:chExt cx="175" cy="403"/>
            </a:xfrm>
          </p:grpSpPr>
          <p:sp>
            <p:nvSpPr>
              <p:cNvPr id="452" name="Oval 30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53" name="Oval 30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54" name="Freeform 310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5" name="Freeform 311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6" name="Freeform 312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7" name="Oval 313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7" name="Group 314"/>
            <p:cNvGrpSpPr>
              <a:grpSpLocks noChangeAspect="1"/>
            </p:cNvGrpSpPr>
            <p:nvPr/>
          </p:nvGrpSpPr>
          <p:grpSpPr bwMode="auto">
            <a:xfrm rot="10800000">
              <a:off x="3522" y="3620"/>
              <a:ext cx="62" cy="144"/>
              <a:chOff x="3701" y="2165"/>
              <a:chExt cx="175" cy="403"/>
            </a:xfrm>
          </p:grpSpPr>
          <p:sp>
            <p:nvSpPr>
              <p:cNvPr id="446" name="Oval 31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47" name="Oval 31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48" name="Freeform 317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9" name="Freeform 318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0" name="Freeform 319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51" name="Oval 320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8" name="Group 321"/>
            <p:cNvGrpSpPr>
              <a:grpSpLocks noChangeAspect="1"/>
            </p:cNvGrpSpPr>
            <p:nvPr/>
          </p:nvGrpSpPr>
          <p:grpSpPr bwMode="auto">
            <a:xfrm>
              <a:off x="3589" y="3454"/>
              <a:ext cx="62" cy="144"/>
              <a:chOff x="3701" y="2165"/>
              <a:chExt cx="175" cy="403"/>
            </a:xfrm>
          </p:grpSpPr>
          <p:sp>
            <p:nvSpPr>
              <p:cNvPr id="440" name="Oval 32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41" name="Oval 32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42" name="Freeform 324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3" name="Freeform 325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4" name="Freeform 326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5" name="Oval 327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79" name="Group 328"/>
            <p:cNvGrpSpPr>
              <a:grpSpLocks noChangeAspect="1"/>
            </p:cNvGrpSpPr>
            <p:nvPr/>
          </p:nvGrpSpPr>
          <p:grpSpPr bwMode="auto">
            <a:xfrm rot="10800000">
              <a:off x="3590" y="3618"/>
              <a:ext cx="62" cy="144"/>
              <a:chOff x="3701" y="2165"/>
              <a:chExt cx="175" cy="403"/>
            </a:xfrm>
          </p:grpSpPr>
          <p:sp>
            <p:nvSpPr>
              <p:cNvPr id="434" name="Oval 32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35" name="Oval 33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36" name="Freeform 331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7" name="Freeform 332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8" name="Freeform 333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9" name="Oval 334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0" name="Group 335"/>
            <p:cNvGrpSpPr>
              <a:grpSpLocks noChangeAspect="1"/>
            </p:cNvGrpSpPr>
            <p:nvPr/>
          </p:nvGrpSpPr>
          <p:grpSpPr bwMode="auto">
            <a:xfrm>
              <a:off x="3655" y="3454"/>
              <a:ext cx="62" cy="144"/>
              <a:chOff x="3701" y="2165"/>
              <a:chExt cx="175" cy="403"/>
            </a:xfrm>
          </p:grpSpPr>
          <p:sp>
            <p:nvSpPr>
              <p:cNvPr id="428" name="Oval 33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29" name="Oval 33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30" name="Freeform 33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1" name="Freeform 33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2" name="Freeform 34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3" name="Oval 34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1" name="Group 342"/>
            <p:cNvGrpSpPr>
              <a:grpSpLocks noChangeAspect="1"/>
            </p:cNvGrpSpPr>
            <p:nvPr/>
          </p:nvGrpSpPr>
          <p:grpSpPr bwMode="auto">
            <a:xfrm rot="10800000">
              <a:off x="3656" y="3618"/>
              <a:ext cx="62" cy="144"/>
              <a:chOff x="3701" y="2165"/>
              <a:chExt cx="175" cy="403"/>
            </a:xfrm>
          </p:grpSpPr>
          <p:sp>
            <p:nvSpPr>
              <p:cNvPr id="422" name="Oval 34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23" name="Oval 34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24" name="Freeform 34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5" name="Freeform 34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6" name="Freeform 34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7" name="Oval 34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2" name="Group 349"/>
            <p:cNvGrpSpPr>
              <a:grpSpLocks noChangeAspect="1"/>
            </p:cNvGrpSpPr>
            <p:nvPr/>
          </p:nvGrpSpPr>
          <p:grpSpPr bwMode="auto">
            <a:xfrm>
              <a:off x="3719" y="3454"/>
              <a:ext cx="62" cy="144"/>
              <a:chOff x="3701" y="2165"/>
              <a:chExt cx="175" cy="403"/>
            </a:xfrm>
          </p:grpSpPr>
          <p:sp>
            <p:nvSpPr>
              <p:cNvPr id="416" name="Oval 35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17" name="Oval 35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18" name="Freeform 352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9" name="Freeform 353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0" name="Freeform 354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1" name="Oval 355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3" name="Group 356"/>
            <p:cNvGrpSpPr>
              <a:grpSpLocks noChangeAspect="1"/>
            </p:cNvGrpSpPr>
            <p:nvPr/>
          </p:nvGrpSpPr>
          <p:grpSpPr bwMode="auto">
            <a:xfrm rot="10800000">
              <a:off x="3720" y="3618"/>
              <a:ext cx="62" cy="144"/>
              <a:chOff x="3701" y="2165"/>
              <a:chExt cx="175" cy="403"/>
            </a:xfrm>
          </p:grpSpPr>
          <p:sp>
            <p:nvSpPr>
              <p:cNvPr id="410" name="Oval 35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11" name="Oval 35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12" name="Freeform 359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3" name="Freeform 360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4" name="Freeform 361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15" name="Oval 362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4" name="Group 363"/>
            <p:cNvGrpSpPr>
              <a:grpSpLocks noChangeAspect="1"/>
            </p:cNvGrpSpPr>
            <p:nvPr/>
          </p:nvGrpSpPr>
          <p:grpSpPr bwMode="auto">
            <a:xfrm>
              <a:off x="3784" y="3454"/>
              <a:ext cx="62" cy="144"/>
              <a:chOff x="3701" y="2165"/>
              <a:chExt cx="175" cy="403"/>
            </a:xfrm>
          </p:grpSpPr>
          <p:sp>
            <p:nvSpPr>
              <p:cNvPr id="404" name="Oval 36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05" name="Oval 36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06" name="Freeform 366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7" name="Freeform 367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8" name="Freeform 368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9" name="Oval 369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5" name="Group 370"/>
            <p:cNvGrpSpPr>
              <a:grpSpLocks noChangeAspect="1"/>
            </p:cNvGrpSpPr>
            <p:nvPr/>
          </p:nvGrpSpPr>
          <p:grpSpPr bwMode="auto">
            <a:xfrm rot="10800000">
              <a:off x="3785" y="3618"/>
              <a:ext cx="62" cy="144"/>
              <a:chOff x="3701" y="2165"/>
              <a:chExt cx="175" cy="403"/>
            </a:xfrm>
          </p:grpSpPr>
          <p:sp>
            <p:nvSpPr>
              <p:cNvPr id="398" name="Oval 37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99" name="Oval 37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400" name="Freeform 373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1" name="Freeform 374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2" name="Freeform 375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03" name="Oval 376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6" name="Group 377"/>
            <p:cNvGrpSpPr>
              <a:grpSpLocks noChangeAspect="1"/>
            </p:cNvGrpSpPr>
            <p:nvPr/>
          </p:nvGrpSpPr>
          <p:grpSpPr bwMode="auto">
            <a:xfrm>
              <a:off x="3852" y="3454"/>
              <a:ext cx="62" cy="144"/>
              <a:chOff x="3701" y="2165"/>
              <a:chExt cx="175" cy="403"/>
            </a:xfrm>
          </p:grpSpPr>
          <p:sp>
            <p:nvSpPr>
              <p:cNvPr id="392" name="Oval 37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93" name="Oval 37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94" name="Freeform 380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5" name="Freeform 381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6" name="Freeform 382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7" name="Oval 383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7" name="Group 384"/>
            <p:cNvGrpSpPr>
              <a:grpSpLocks noChangeAspect="1"/>
            </p:cNvGrpSpPr>
            <p:nvPr/>
          </p:nvGrpSpPr>
          <p:grpSpPr bwMode="auto">
            <a:xfrm rot="10800000">
              <a:off x="3853" y="3618"/>
              <a:ext cx="62" cy="144"/>
              <a:chOff x="3701" y="2165"/>
              <a:chExt cx="175" cy="403"/>
            </a:xfrm>
          </p:grpSpPr>
          <p:sp>
            <p:nvSpPr>
              <p:cNvPr id="386" name="Oval 38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87" name="Oval 38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88" name="Freeform 387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9" name="Freeform 388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0" name="Freeform 389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91" name="Oval 390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8" name="Group 391"/>
            <p:cNvGrpSpPr>
              <a:grpSpLocks noChangeAspect="1"/>
            </p:cNvGrpSpPr>
            <p:nvPr/>
          </p:nvGrpSpPr>
          <p:grpSpPr bwMode="auto">
            <a:xfrm>
              <a:off x="3918" y="3454"/>
              <a:ext cx="62" cy="144"/>
              <a:chOff x="3701" y="2165"/>
              <a:chExt cx="175" cy="403"/>
            </a:xfrm>
          </p:grpSpPr>
          <p:sp>
            <p:nvSpPr>
              <p:cNvPr id="380" name="Oval 39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81" name="Oval 39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82" name="Freeform 394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3" name="Freeform 395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4" name="Freeform 396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85" name="Oval 397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89" name="Group 398"/>
            <p:cNvGrpSpPr>
              <a:grpSpLocks noChangeAspect="1"/>
            </p:cNvGrpSpPr>
            <p:nvPr/>
          </p:nvGrpSpPr>
          <p:grpSpPr bwMode="auto">
            <a:xfrm rot="10800000">
              <a:off x="3919" y="3618"/>
              <a:ext cx="62" cy="144"/>
              <a:chOff x="3701" y="2165"/>
              <a:chExt cx="175" cy="403"/>
            </a:xfrm>
          </p:grpSpPr>
          <p:sp>
            <p:nvSpPr>
              <p:cNvPr id="374" name="Oval 39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75" name="Oval 40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76" name="Freeform 401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7" name="Freeform 402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8" name="Freeform 403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9" name="Oval 404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0" name="Group 405"/>
            <p:cNvGrpSpPr>
              <a:grpSpLocks noChangeAspect="1"/>
            </p:cNvGrpSpPr>
            <p:nvPr/>
          </p:nvGrpSpPr>
          <p:grpSpPr bwMode="auto">
            <a:xfrm>
              <a:off x="3982" y="3454"/>
              <a:ext cx="62" cy="144"/>
              <a:chOff x="3701" y="2165"/>
              <a:chExt cx="175" cy="403"/>
            </a:xfrm>
          </p:grpSpPr>
          <p:sp>
            <p:nvSpPr>
              <p:cNvPr id="368" name="Oval 40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69" name="Oval 40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70" name="Freeform 40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1" name="Freeform 40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2" name="Freeform 41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73" name="Oval 41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1" name="Group 412"/>
            <p:cNvGrpSpPr>
              <a:grpSpLocks noChangeAspect="1"/>
            </p:cNvGrpSpPr>
            <p:nvPr/>
          </p:nvGrpSpPr>
          <p:grpSpPr bwMode="auto">
            <a:xfrm rot="10800000">
              <a:off x="3983" y="3618"/>
              <a:ext cx="62" cy="144"/>
              <a:chOff x="3701" y="2165"/>
              <a:chExt cx="175" cy="403"/>
            </a:xfrm>
          </p:grpSpPr>
          <p:sp>
            <p:nvSpPr>
              <p:cNvPr id="362" name="Oval 41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63" name="Oval 41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64" name="Freeform 41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5" name="Freeform 41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6" name="Freeform 41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7" name="Oval 41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2" name="Group 419"/>
            <p:cNvGrpSpPr>
              <a:grpSpLocks noChangeAspect="1"/>
            </p:cNvGrpSpPr>
            <p:nvPr/>
          </p:nvGrpSpPr>
          <p:grpSpPr bwMode="auto">
            <a:xfrm>
              <a:off x="4047" y="3454"/>
              <a:ext cx="62" cy="144"/>
              <a:chOff x="3701" y="2165"/>
              <a:chExt cx="175" cy="403"/>
            </a:xfrm>
          </p:grpSpPr>
          <p:sp>
            <p:nvSpPr>
              <p:cNvPr id="356" name="Oval 42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57" name="Oval 42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58" name="Freeform 422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9" name="Freeform 423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0" name="Freeform 424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61" name="Oval 425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3" name="Group 426"/>
            <p:cNvGrpSpPr>
              <a:grpSpLocks noChangeAspect="1"/>
            </p:cNvGrpSpPr>
            <p:nvPr/>
          </p:nvGrpSpPr>
          <p:grpSpPr bwMode="auto">
            <a:xfrm rot="10800000">
              <a:off x="4048" y="3618"/>
              <a:ext cx="62" cy="144"/>
              <a:chOff x="3701" y="2165"/>
              <a:chExt cx="175" cy="403"/>
            </a:xfrm>
          </p:grpSpPr>
          <p:sp>
            <p:nvSpPr>
              <p:cNvPr id="350" name="Oval 42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51" name="Oval 42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52" name="Freeform 429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3" name="Freeform 430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4" name="Freeform 431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55" name="Oval 432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4" name="Group 433"/>
            <p:cNvGrpSpPr>
              <a:grpSpLocks noChangeAspect="1"/>
            </p:cNvGrpSpPr>
            <p:nvPr/>
          </p:nvGrpSpPr>
          <p:grpSpPr bwMode="auto">
            <a:xfrm>
              <a:off x="4115" y="3452"/>
              <a:ext cx="62" cy="144"/>
              <a:chOff x="3701" y="2165"/>
              <a:chExt cx="175" cy="403"/>
            </a:xfrm>
          </p:grpSpPr>
          <p:sp>
            <p:nvSpPr>
              <p:cNvPr id="344" name="Oval 43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45" name="Oval 43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46" name="Freeform 436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7" name="Freeform 437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8" name="Freeform 438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9" name="Oval 439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5" name="Group 440"/>
            <p:cNvGrpSpPr>
              <a:grpSpLocks noChangeAspect="1"/>
            </p:cNvGrpSpPr>
            <p:nvPr/>
          </p:nvGrpSpPr>
          <p:grpSpPr bwMode="auto">
            <a:xfrm rot="10800000">
              <a:off x="4116" y="3616"/>
              <a:ext cx="62" cy="144"/>
              <a:chOff x="3701" y="2165"/>
              <a:chExt cx="175" cy="403"/>
            </a:xfrm>
          </p:grpSpPr>
          <p:sp>
            <p:nvSpPr>
              <p:cNvPr id="338" name="Oval 441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39" name="Oval 44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40" name="Freeform 443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1" name="Freeform 444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2" name="Freeform 445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43" name="Oval 446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6" name="Group 447"/>
            <p:cNvGrpSpPr>
              <a:grpSpLocks noChangeAspect="1"/>
            </p:cNvGrpSpPr>
            <p:nvPr/>
          </p:nvGrpSpPr>
          <p:grpSpPr bwMode="auto">
            <a:xfrm>
              <a:off x="4181" y="3452"/>
              <a:ext cx="62" cy="144"/>
              <a:chOff x="3701" y="2165"/>
              <a:chExt cx="175" cy="403"/>
            </a:xfrm>
          </p:grpSpPr>
          <p:sp>
            <p:nvSpPr>
              <p:cNvPr id="332" name="Oval 448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33" name="Oval 44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34" name="Freeform 450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5" name="Freeform 451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6" name="Freeform 452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7" name="Oval 453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7" name="Group 454"/>
            <p:cNvGrpSpPr>
              <a:grpSpLocks noChangeAspect="1"/>
            </p:cNvGrpSpPr>
            <p:nvPr/>
          </p:nvGrpSpPr>
          <p:grpSpPr bwMode="auto">
            <a:xfrm rot="10800000">
              <a:off x="4182" y="3616"/>
              <a:ext cx="62" cy="144"/>
              <a:chOff x="3701" y="2165"/>
              <a:chExt cx="175" cy="403"/>
            </a:xfrm>
          </p:grpSpPr>
          <p:sp>
            <p:nvSpPr>
              <p:cNvPr id="326" name="Oval 455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27" name="Oval 45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28" name="Freeform 457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9" name="Freeform 458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0" name="Freeform 459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31" name="Oval 460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8" name="Group 461"/>
            <p:cNvGrpSpPr>
              <a:grpSpLocks noChangeAspect="1"/>
            </p:cNvGrpSpPr>
            <p:nvPr/>
          </p:nvGrpSpPr>
          <p:grpSpPr bwMode="auto">
            <a:xfrm>
              <a:off x="4245" y="3452"/>
              <a:ext cx="62" cy="144"/>
              <a:chOff x="3701" y="2165"/>
              <a:chExt cx="175" cy="403"/>
            </a:xfrm>
          </p:grpSpPr>
          <p:sp>
            <p:nvSpPr>
              <p:cNvPr id="320" name="Oval 462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21" name="Oval 46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22" name="Freeform 464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3" name="Freeform 465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4" name="Freeform 466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25" name="Oval 467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299" name="Group 468"/>
            <p:cNvGrpSpPr>
              <a:grpSpLocks noChangeAspect="1"/>
            </p:cNvGrpSpPr>
            <p:nvPr/>
          </p:nvGrpSpPr>
          <p:grpSpPr bwMode="auto">
            <a:xfrm rot="10800000">
              <a:off x="4246" y="3616"/>
              <a:ext cx="62" cy="144"/>
              <a:chOff x="3701" y="2165"/>
              <a:chExt cx="175" cy="403"/>
            </a:xfrm>
          </p:grpSpPr>
          <p:sp>
            <p:nvSpPr>
              <p:cNvPr id="314" name="Oval 469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15" name="Oval 470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16" name="Freeform 471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7" name="Freeform 472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8" name="Freeform 473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9" name="Oval 474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300" name="Group 475"/>
            <p:cNvGrpSpPr>
              <a:grpSpLocks noChangeAspect="1"/>
            </p:cNvGrpSpPr>
            <p:nvPr/>
          </p:nvGrpSpPr>
          <p:grpSpPr bwMode="auto">
            <a:xfrm>
              <a:off x="4310" y="3452"/>
              <a:ext cx="62" cy="144"/>
              <a:chOff x="3701" y="2165"/>
              <a:chExt cx="175" cy="403"/>
            </a:xfrm>
          </p:grpSpPr>
          <p:sp>
            <p:nvSpPr>
              <p:cNvPr id="308" name="Oval 476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09" name="Oval 477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10" name="Freeform 478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1" name="Freeform 479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2" name="Freeform 480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13" name="Oval 481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  <p:grpSp>
          <p:nvGrpSpPr>
            <p:cNvPr id="301" name="Group 482"/>
            <p:cNvGrpSpPr>
              <a:grpSpLocks noChangeAspect="1"/>
            </p:cNvGrpSpPr>
            <p:nvPr/>
          </p:nvGrpSpPr>
          <p:grpSpPr bwMode="auto">
            <a:xfrm rot="10800000">
              <a:off x="4311" y="3616"/>
              <a:ext cx="62" cy="144"/>
              <a:chOff x="3701" y="2165"/>
              <a:chExt cx="175" cy="403"/>
            </a:xfrm>
          </p:grpSpPr>
          <p:sp>
            <p:nvSpPr>
              <p:cNvPr id="302" name="Oval 483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solidFill>
                <a:srgbClr val="8AAB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03" name="Oval 484"/>
              <p:cNvSpPr>
                <a:spLocks noChangeAspect="1" noChangeArrowheads="1"/>
              </p:cNvSpPr>
              <p:nvPr/>
            </p:nvSpPr>
            <p:spPr bwMode="auto">
              <a:xfrm>
                <a:off x="3701" y="2165"/>
                <a:ext cx="175" cy="187"/>
              </a:xfrm>
              <a:prstGeom prst="ellipse">
                <a:avLst/>
              </a:prstGeom>
              <a:noFill/>
              <a:ln w="7938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  <p:sp>
            <p:nvSpPr>
              <p:cNvPr id="304" name="Freeform 485"/>
              <p:cNvSpPr>
                <a:spLocks noChangeAspect="1"/>
              </p:cNvSpPr>
              <p:nvPr/>
            </p:nvSpPr>
            <p:spPr bwMode="auto">
              <a:xfrm>
                <a:off x="3744" y="2336"/>
                <a:ext cx="87" cy="232"/>
              </a:xfrm>
              <a:custGeom>
                <a:avLst/>
                <a:gdLst>
                  <a:gd name="T0" fmla="*/ 495 w 35"/>
                  <a:gd name="T1" fmla="*/ 568 h 87"/>
                  <a:gd name="T2" fmla="*/ 507 w 35"/>
                  <a:gd name="T3" fmla="*/ 589 h 87"/>
                  <a:gd name="T4" fmla="*/ 524 w 35"/>
                  <a:gd name="T5" fmla="*/ 627 h 87"/>
                  <a:gd name="T6" fmla="*/ 524 w 35"/>
                  <a:gd name="T7" fmla="*/ 648 h 87"/>
                  <a:gd name="T8" fmla="*/ 537 w 35"/>
                  <a:gd name="T9" fmla="*/ 661 h 87"/>
                  <a:gd name="T10" fmla="*/ 537 w 35"/>
                  <a:gd name="T11" fmla="*/ 717 h 87"/>
                  <a:gd name="T12" fmla="*/ 537 w 35"/>
                  <a:gd name="T13" fmla="*/ 1557 h 87"/>
                  <a:gd name="T14" fmla="*/ 462 w 35"/>
                  <a:gd name="T15" fmla="*/ 1651 h 87"/>
                  <a:gd name="T16" fmla="*/ 383 w 35"/>
                  <a:gd name="T17" fmla="*/ 1557 h 87"/>
                  <a:gd name="T18" fmla="*/ 383 w 35"/>
                  <a:gd name="T19" fmla="*/ 717 h 87"/>
                  <a:gd name="T20" fmla="*/ 278 w 35"/>
                  <a:gd name="T21" fmla="*/ 605 h 87"/>
                  <a:gd name="T22" fmla="*/ 154 w 35"/>
                  <a:gd name="T23" fmla="*/ 717 h 87"/>
                  <a:gd name="T24" fmla="*/ 154 w 35"/>
                  <a:gd name="T25" fmla="*/ 1557 h 87"/>
                  <a:gd name="T26" fmla="*/ 75 w 35"/>
                  <a:gd name="T27" fmla="*/ 1651 h 87"/>
                  <a:gd name="T28" fmla="*/ 0 w 35"/>
                  <a:gd name="T29" fmla="*/ 1557 h 87"/>
                  <a:gd name="T30" fmla="*/ 0 w 35"/>
                  <a:gd name="T31" fmla="*/ 717 h 87"/>
                  <a:gd name="T32" fmla="*/ 12 w 35"/>
                  <a:gd name="T33" fmla="*/ 661 h 87"/>
                  <a:gd name="T34" fmla="*/ 12 w 35"/>
                  <a:gd name="T35" fmla="*/ 648 h 87"/>
                  <a:gd name="T36" fmla="*/ 30 w 35"/>
                  <a:gd name="T37" fmla="*/ 627 h 87"/>
                  <a:gd name="T38" fmla="*/ 30 w 35"/>
                  <a:gd name="T39" fmla="*/ 605 h 87"/>
                  <a:gd name="T40" fmla="*/ 42 w 35"/>
                  <a:gd name="T41" fmla="*/ 568 h 87"/>
                  <a:gd name="T42" fmla="*/ 62 w 35"/>
                  <a:gd name="T43" fmla="*/ 547 h 87"/>
                  <a:gd name="T44" fmla="*/ 92 w 35"/>
                  <a:gd name="T45" fmla="*/ 512 h 87"/>
                  <a:gd name="T46" fmla="*/ 104 w 35"/>
                  <a:gd name="T47" fmla="*/ 477 h 87"/>
                  <a:gd name="T48" fmla="*/ 124 w 35"/>
                  <a:gd name="T49" fmla="*/ 477 h 87"/>
                  <a:gd name="T50" fmla="*/ 154 w 35"/>
                  <a:gd name="T51" fmla="*/ 456 h 87"/>
                  <a:gd name="T52" fmla="*/ 154 w 35"/>
                  <a:gd name="T53" fmla="*/ 435 h 87"/>
                  <a:gd name="T54" fmla="*/ 186 w 35"/>
                  <a:gd name="T55" fmla="*/ 419 h 87"/>
                  <a:gd name="T56" fmla="*/ 186 w 35"/>
                  <a:gd name="T57" fmla="*/ 93 h 87"/>
                  <a:gd name="T58" fmla="*/ 259 w 35"/>
                  <a:gd name="T59" fmla="*/ 0 h 87"/>
                  <a:gd name="T60" fmla="*/ 341 w 35"/>
                  <a:gd name="T61" fmla="*/ 93 h 87"/>
                  <a:gd name="T62" fmla="*/ 341 w 35"/>
                  <a:gd name="T63" fmla="*/ 419 h 87"/>
                  <a:gd name="T64" fmla="*/ 341 w 35"/>
                  <a:gd name="T65" fmla="*/ 419 h 87"/>
                  <a:gd name="T66" fmla="*/ 475 w 35"/>
                  <a:gd name="T67" fmla="*/ 533 h 87"/>
                  <a:gd name="T68" fmla="*/ 475 w 35"/>
                  <a:gd name="T69" fmla="*/ 547 h 87"/>
                  <a:gd name="T70" fmla="*/ 495 w 35"/>
                  <a:gd name="T71" fmla="*/ 568 h 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5" h="87">
                    <a:moveTo>
                      <a:pt x="32" y="30"/>
                    </a:move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2"/>
                      <a:pt x="33" y="32"/>
                      <a:pt x="34" y="33"/>
                    </a:cubicBezTo>
                    <a:cubicBezTo>
                      <a:pt x="34" y="34"/>
                      <a:pt x="34" y="34"/>
                      <a:pt x="34" y="34"/>
                    </a:cubicBezTo>
                    <a:cubicBezTo>
                      <a:pt x="34" y="35"/>
                      <a:pt x="35" y="35"/>
                      <a:pt x="35" y="35"/>
                    </a:cubicBezTo>
                    <a:cubicBezTo>
                      <a:pt x="35" y="36"/>
                      <a:pt x="35" y="37"/>
                      <a:pt x="35" y="38"/>
                    </a:cubicBezTo>
                    <a:cubicBezTo>
                      <a:pt x="35" y="82"/>
                      <a:pt x="35" y="82"/>
                      <a:pt x="35" y="82"/>
                    </a:cubicBezTo>
                    <a:cubicBezTo>
                      <a:pt x="35" y="85"/>
                      <a:pt x="33" y="87"/>
                      <a:pt x="30" y="87"/>
                    </a:cubicBezTo>
                    <a:cubicBezTo>
                      <a:pt x="27" y="87"/>
                      <a:pt x="25" y="85"/>
                      <a:pt x="25" y="82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6"/>
                      <a:pt x="22" y="32"/>
                      <a:pt x="18" y="32"/>
                    </a:cubicBezTo>
                    <a:cubicBezTo>
                      <a:pt x="13" y="32"/>
                      <a:pt x="10" y="36"/>
                      <a:pt x="10" y="38"/>
                    </a:cubicBezTo>
                    <a:cubicBezTo>
                      <a:pt x="10" y="82"/>
                      <a:pt x="10" y="82"/>
                      <a:pt x="10" y="82"/>
                    </a:cubicBezTo>
                    <a:cubicBezTo>
                      <a:pt x="10" y="85"/>
                      <a:pt x="8" y="87"/>
                      <a:pt x="5" y="87"/>
                    </a:cubicBezTo>
                    <a:cubicBezTo>
                      <a:pt x="3" y="87"/>
                      <a:pt x="0" y="85"/>
                      <a:pt x="0" y="8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7"/>
                      <a:pt x="0" y="36"/>
                      <a:pt x="1" y="35"/>
                    </a:cubicBezTo>
                    <a:cubicBezTo>
                      <a:pt x="1" y="35"/>
                      <a:pt x="1" y="35"/>
                      <a:pt x="1" y="34"/>
                    </a:cubicBezTo>
                    <a:cubicBezTo>
                      <a:pt x="1" y="34"/>
                      <a:pt x="1" y="33"/>
                      <a:pt x="2" y="33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3" y="31"/>
                      <a:pt x="3" y="30"/>
                      <a:pt x="3" y="30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8"/>
                      <a:pt x="5" y="27"/>
                      <a:pt x="6" y="27"/>
                    </a:cubicBezTo>
                    <a:cubicBezTo>
                      <a:pt x="6" y="26"/>
                      <a:pt x="7" y="26"/>
                      <a:pt x="7" y="25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8" y="24"/>
                      <a:pt x="9" y="24"/>
                      <a:pt x="10" y="24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1" y="23"/>
                      <a:pt x="12" y="22"/>
                      <a:pt x="12" y="22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2" y="3"/>
                      <a:pt x="14" y="0"/>
                      <a:pt x="17" y="0"/>
                    </a:cubicBezTo>
                    <a:cubicBezTo>
                      <a:pt x="20" y="0"/>
                      <a:pt x="22" y="3"/>
                      <a:pt x="22" y="5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5" y="23"/>
                      <a:pt x="28" y="25"/>
                      <a:pt x="31" y="28"/>
                    </a:cubicBezTo>
                    <a:cubicBezTo>
                      <a:pt x="31" y="28"/>
                      <a:pt x="31" y="28"/>
                      <a:pt x="31" y="29"/>
                    </a:cubicBezTo>
                    <a:cubicBezTo>
                      <a:pt x="32" y="29"/>
                      <a:pt x="32" y="30"/>
                      <a:pt x="32" y="30"/>
                    </a:cubicBezTo>
                    <a:close/>
                  </a:path>
                </a:pathLst>
              </a:custGeom>
              <a:solidFill>
                <a:srgbClr val="0031B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5" name="Freeform 486"/>
              <p:cNvSpPr>
                <a:spLocks noChangeAspect="1"/>
              </p:cNvSpPr>
              <p:nvPr/>
            </p:nvSpPr>
            <p:spPr bwMode="auto">
              <a:xfrm>
                <a:off x="3749" y="2432"/>
                <a:ext cx="5" cy="133"/>
              </a:xfrm>
              <a:custGeom>
                <a:avLst/>
                <a:gdLst>
                  <a:gd name="T0" fmla="*/ 0 w 2"/>
                  <a:gd name="T1" fmla="*/ 827 h 50"/>
                  <a:gd name="T2" fmla="*/ 0 w 2"/>
                  <a:gd name="T3" fmla="*/ 0 h 50"/>
                  <a:gd name="T4" fmla="*/ 0 w 2"/>
                  <a:gd name="T5" fmla="*/ 0 h 50"/>
                  <a:gd name="T6" fmla="*/ 33 w 2"/>
                  <a:gd name="T7" fmla="*/ 431 h 50"/>
                  <a:gd name="T8" fmla="*/ 33 w 2"/>
                  <a:gd name="T9" fmla="*/ 806 h 50"/>
                  <a:gd name="T10" fmla="*/ 33 w 2"/>
                  <a:gd name="T11" fmla="*/ 942 h 50"/>
                  <a:gd name="T12" fmla="*/ 33 w 2"/>
                  <a:gd name="T13" fmla="*/ 942 h 50"/>
                  <a:gd name="T14" fmla="*/ 0 w 2"/>
                  <a:gd name="T15" fmla="*/ 827 h 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" h="50">
                    <a:moveTo>
                      <a:pt x="0" y="44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15"/>
                      <a:pt x="2" y="23"/>
                    </a:cubicBezTo>
                    <a:cubicBezTo>
                      <a:pt x="2" y="30"/>
                      <a:pt x="2" y="43"/>
                      <a:pt x="2" y="43"/>
                    </a:cubicBezTo>
                    <a:cubicBezTo>
                      <a:pt x="2" y="44"/>
                      <a:pt x="2" y="49"/>
                      <a:pt x="2" y="50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1" y="48"/>
                      <a:pt x="0" y="46"/>
                      <a:pt x="0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6" name="Freeform 487"/>
              <p:cNvSpPr>
                <a:spLocks noChangeAspect="1"/>
              </p:cNvSpPr>
              <p:nvPr/>
            </p:nvSpPr>
            <p:spPr bwMode="auto">
              <a:xfrm>
                <a:off x="3796" y="2421"/>
                <a:ext cx="20" cy="144"/>
              </a:xfrm>
              <a:custGeom>
                <a:avLst/>
                <a:gdLst>
                  <a:gd name="T0" fmla="*/ 95 w 8"/>
                  <a:gd name="T1" fmla="*/ 909 h 54"/>
                  <a:gd name="T2" fmla="*/ 125 w 8"/>
                  <a:gd name="T3" fmla="*/ 1024 h 54"/>
                  <a:gd name="T4" fmla="*/ 83 w 8"/>
                  <a:gd name="T5" fmla="*/ 909 h 54"/>
                  <a:gd name="T6" fmla="*/ 83 w 8"/>
                  <a:gd name="T7" fmla="*/ 739 h 54"/>
                  <a:gd name="T8" fmla="*/ 83 w 8"/>
                  <a:gd name="T9" fmla="*/ 115 h 54"/>
                  <a:gd name="T10" fmla="*/ 0 w 8"/>
                  <a:gd name="T11" fmla="*/ 0 h 54"/>
                  <a:gd name="T12" fmla="*/ 113 w 8"/>
                  <a:gd name="T13" fmla="*/ 149 h 54"/>
                  <a:gd name="T14" fmla="*/ 95 w 8"/>
                  <a:gd name="T15" fmla="*/ 909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" h="54">
                    <a:moveTo>
                      <a:pt x="6" y="48"/>
                    </a:moveTo>
                    <a:cubicBezTo>
                      <a:pt x="6" y="50"/>
                      <a:pt x="7" y="53"/>
                      <a:pt x="8" y="54"/>
                    </a:cubicBezTo>
                    <a:cubicBezTo>
                      <a:pt x="6" y="52"/>
                      <a:pt x="5" y="50"/>
                      <a:pt x="5" y="48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5"/>
                      <a:pt x="3" y="0"/>
                      <a:pt x="0" y="0"/>
                    </a:cubicBezTo>
                    <a:cubicBezTo>
                      <a:pt x="6" y="0"/>
                      <a:pt x="7" y="5"/>
                      <a:pt x="7" y="8"/>
                    </a:cubicBezTo>
                    <a:lnTo>
                      <a:pt x="6" y="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307" name="Oval 488"/>
              <p:cNvSpPr>
                <a:spLocks noChangeAspect="1" noChangeArrowheads="1"/>
              </p:cNvSpPr>
              <p:nvPr/>
            </p:nvSpPr>
            <p:spPr bwMode="auto">
              <a:xfrm>
                <a:off x="3729" y="2203"/>
                <a:ext cx="57" cy="6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/>
              </a:p>
            </p:txBody>
          </p:sp>
        </p:grpSp>
      </p:grpSp>
      <p:sp>
        <p:nvSpPr>
          <p:cNvPr id="494" name="Rectangle à coins arrondis 493"/>
          <p:cNvSpPr/>
          <p:nvPr/>
        </p:nvSpPr>
        <p:spPr>
          <a:xfrm>
            <a:off x="1910938" y="5752217"/>
            <a:ext cx="556659" cy="3013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/>
              <a:cs typeface="Arial"/>
            </a:endParaRPr>
          </a:p>
        </p:txBody>
      </p:sp>
      <p:pic>
        <p:nvPicPr>
          <p:cNvPr id="495" name="Image 494">
            <a:extLst>
              <a:ext uri="{FF2B5EF4-FFF2-40B4-BE49-F238E27FC236}">
                <a16:creationId xmlns:a16="http://schemas.microsoft.com/office/drawing/2014/main" id="{C7DD795A-BAC4-A748-B09B-24FA860DAE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" b="28836"/>
          <a:stretch/>
        </p:blipFill>
        <p:spPr>
          <a:xfrm rot="16200000">
            <a:off x="2614338" y="5187481"/>
            <a:ext cx="486059" cy="257591"/>
          </a:xfrm>
          <a:prstGeom prst="rect">
            <a:avLst/>
          </a:prstGeom>
        </p:spPr>
      </p:pic>
      <p:sp>
        <p:nvSpPr>
          <p:cNvPr id="496" name="ZoneTexte 495">
            <a:extLst>
              <a:ext uri="{FF2B5EF4-FFF2-40B4-BE49-F238E27FC236}">
                <a16:creationId xmlns:a16="http://schemas.microsoft.com/office/drawing/2014/main" id="{7671BE20-F465-9141-850E-58CE7ED054E4}"/>
              </a:ext>
            </a:extLst>
          </p:cNvPr>
          <p:cNvSpPr txBox="1"/>
          <p:nvPr/>
        </p:nvSpPr>
        <p:spPr>
          <a:xfrm>
            <a:off x="2670463" y="5574969"/>
            <a:ext cx="84413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8000"/>
                </a:solidFill>
                <a:latin typeface="Arial"/>
                <a:cs typeface="Arial"/>
              </a:rPr>
              <a:t>PI(3,4,5)P3</a:t>
            </a:r>
          </a:p>
        </p:txBody>
      </p:sp>
      <p:sp>
        <p:nvSpPr>
          <p:cNvPr id="497" name="ZoneTexte 496">
            <a:extLst>
              <a:ext uri="{FF2B5EF4-FFF2-40B4-BE49-F238E27FC236}">
                <a16:creationId xmlns:a16="http://schemas.microsoft.com/office/drawing/2014/main" id="{7671BE20-F465-9141-850E-58CE7ED054E4}"/>
              </a:ext>
            </a:extLst>
          </p:cNvPr>
          <p:cNvSpPr txBox="1"/>
          <p:nvPr/>
        </p:nvSpPr>
        <p:spPr>
          <a:xfrm>
            <a:off x="2658309" y="5907261"/>
            <a:ext cx="84413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rgbClr val="008000"/>
                </a:solidFill>
                <a:latin typeface="Arial"/>
                <a:cs typeface="Arial"/>
              </a:rPr>
              <a:t>PI(4,5)P2</a:t>
            </a:r>
          </a:p>
        </p:txBody>
      </p:sp>
      <p:sp>
        <p:nvSpPr>
          <p:cNvPr id="498" name="Ellipse 497"/>
          <p:cNvSpPr/>
          <p:nvPr/>
        </p:nvSpPr>
        <p:spPr>
          <a:xfrm>
            <a:off x="4541544" y="5467662"/>
            <a:ext cx="926721" cy="30257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rgbClr val="000000"/>
                </a:solidFill>
                <a:latin typeface="Arial"/>
                <a:cs typeface="Arial"/>
              </a:rPr>
              <a:t>AKT</a:t>
            </a:r>
          </a:p>
        </p:txBody>
      </p:sp>
      <p:sp>
        <p:nvSpPr>
          <p:cNvPr id="499" name="Flèche courbée vers la droite 498"/>
          <p:cNvSpPr/>
          <p:nvPr/>
        </p:nvSpPr>
        <p:spPr>
          <a:xfrm rot="11150775" flipH="1">
            <a:off x="2479027" y="5633877"/>
            <a:ext cx="184457" cy="419545"/>
          </a:xfrm>
          <a:prstGeom prst="curved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0" name="Flèche courbée vers la droite 499"/>
          <p:cNvSpPr/>
          <p:nvPr/>
        </p:nvSpPr>
        <p:spPr>
          <a:xfrm flipH="1">
            <a:off x="3513614" y="5650383"/>
            <a:ext cx="215999" cy="431999"/>
          </a:xfrm>
          <a:prstGeom prst="curvedRightArrow">
            <a:avLst/>
          </a:prstGeom>
          <a:solidFill>
            <a:srgbClr val="95B3D7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1" name="Rectangle à coins arrondis 500"/>
          <p:cNvSpPr/>
          <p:nvPr/>
        </p:nvSpPr>
        <p:spPr>
          <a:xfrm>
            <a:off x="1649499" y="5752811"/>
            <a:ext cx="268915" cy="3007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/>
              <a:cs typeface="Arial"/>
            </a:endParaRPr>
          </a:p>
        </p:txBody>
      </p:sp>
      <p:cxnSp>
        <p:nvCxnSpPr>
          <p:cNvPr id="502" name="Connecteur droit avec flèche 501"/>
          <p:cNvCxnSpPr/>
          <p:nvPr/>
        </p:nvCxnSpPr>
        <p:spPr>
          <a:xfrm>
            <a:off x="3154166" y="5550890"/>
            <a:ext cx="1370802" cy="11714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3" name="ZoneTexte 502"/>
          <p:cNvSpPr txBox="1"/>
          <p:nvPr/>
        </p:nvSpPr>
        <p:spPr>
          <a:xfrm>
            <a:off x="1588458" y="5766012"/>
            <a:ext cx="8726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b="1" dirty="0">
                <a:latin typeface="Arial"/>
                <a:cs typeface="Arial"/>
              </a:rPr>
              <a:t>PI3Kinase</a:t>
            </a:r>
          </a:p>
        </p:txBody>
      </p:sp>
      <p:sp>
        <p:nvSpPr>
          <p:cNvPr id="504" name="ZoneTexte 503"/>
          <p:cNvSpPr txBox="1"/>
          <p:nvPr/>
        </p:nvSpPr>
        <p:spPr>
          <a:xfrm>
            <a:off x="4507771" y="6102346"/>
            <a:ext cx="1062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err="1">
                <a:solidFill>
                  <a:srgbClr val="000000"/>
                </a:solidFill>
                <a:latin typeface="Arial"/>
                <a:cs typeface="Arial"/>
              </a:rPr>
              <a:t>Cell</a:t>
            </a:r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fr-FR" sz="1000" b="1" dirty="0" err="1">
                <a:solidFill>
                  <a:srgbClr val="000000"/>
                </a:solidFill>
                <a:latin typeface="Arial"/>
                <a:cs typeface="Arial"/>
              </a:rPr>
              <a:t>survival</a:t>
            </a:r>
            <a:endParaRPr lang="fr-FR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fr-FR" sz="1000" b="1" dirty="0" err="1">
                <a:solidFill>
                  <a:srgbClr val="000000"/>
                </a:solidFill>
                <a:latin typeface="Arial"/>
                <a:cs typeface="Arial"/>
              </a:rPr>
              <a:t>Proliferation</a:t>
            </a:r>
            <a:endParaRPr lang="fr-FR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Migration</a:t>
            </a:r>
          </a:p>
          <a:p>
            <a:pPr algn="ctr"/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Invasion</a:t>
            </a:r>
          </a:p>
        </p:txBody>
      </p:sp>
      <p:cxnSp>
        <p:nvCxnSpPr>
          <p:cNvPr id="505" name="Connecteur droit avec flèche 504"/>
          <p:cNvCxnSpPr/>
          <p:nvPr/>
        </p:nvCxnSpPr>
        <p:spPr>
          <a:xfrm>
            <a:off x="5013223" y="5805951"/>
            <a:ext cx="0" cy="324501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7" name="Hexagone 506"/>
          <p:cNvSpPr/>
          <p:nvPr/>
        </p:nvSpPr>
        <p:spPr>
          <a:xfrm>
            <a:off x="3723706" y="5667345"/>
            <a:ext cx="763775" cy="429032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Arial"/>
                <a:cs typeface="Arial"/>
              </a:rPr>
              <a:t>PTEN</a:t>
            </a:r>
          </a:p>
        </p:txBody>
      </p:sp>
      <p:sp>
        <p:nvSpPr>
          <p:cNvPr id="508" name="Oval 476"/>
          <p:cNvSpPr>
            <a:spLocks noChangeAspect="1" noChangeArrowheads="1"/>
          </p:cNvSpPr>
          <p:nvPr/>
        </p:nvSpPr>
        <p:spPr bwMode="auto">
          <a:xfrm flipH="1" flipV="1">
            <a:off x="2990249" y="5474125"/>
            <a:ext cx="133474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txBody>
          <a:bodyPr/>
          <a:lstStyle/>
          <a:p>
            <a:pPr eaLnBrk="1" hangingPunct="1"/>
            <a:endParaRPr lang="fr-FR"/>
          </a:p>
        </p:txBody>
      </p:sp>
      <p:grpSp>
        <p:nvGrpSpPr>
          <p:cNvPr id="509" name="Group 4598"/>
          <p:cNvGrpSpPr>
            <a:grpSpLocks/>
          </p:cNvGrpSpPr>
          <p:nvPr/>
        </p:nvGrpSpPr>
        <p:grpSpPr bwMode="auto">
          <a:xfrm>
            <a:off x="1263850" y="4669248"/>
            <a:ext cx="400595" cy="1158875"/>
            <a:chOff x="1764" y="3221"/>
            <a:chExt cx="335" cy="864"/>
          </a:xfrm>
          <a:solidFill>
            <a:srgbClr val="FF2964"/>
          </a:solidFill>
          <a:effectLst>
            <a:innerShdw blurRad="114300">
              <a:prstClr val="black"/>
            </a:innerShdw>
          </a:effectLst>
        </p:grpSpPr>
        <p:sp>
          <p:nvSpPr>
            <p:cNvPr id="510" name="Freeform 4599"/>
            <p:cNvSpPr>
              <a:spLocks/>
            </p:cNvSpPr>
            <p:nvPr/>
          </p:nvSpPr>
          <p:spPr bwMode="auto">
            <a:xfrm>
              <a:off x="1764" y="3221"/>
              <a:ext cx="335" cy="864"/>
            </a:xfrm>
            <a:custGeom>
              <a:avLst/>
              <a:gdLst>
                <a:gd name="T0" fmla="*/ 345 w 134"/>
                <a:gd name="T1" fmla="*/ 6144 h 324"/>
                <a:gd name="T2" fmla="*/ 863 w 134"/>
                <a:gd name="T3" fmla="*/ 6144 h 324"/>
                <a:gd name="T4" fmla="*/ 1250 w 134"/>
                <a:gd name="T5" fmla="*/ 6144 h 324"/>
                <a:gd name="T6" fmla="*/ 1750 w 134"/>
                <a:gd name="T7" fmla="*/ 6144 h 324"/>
                <a:gd name="T8" fmla="*/ 2095 w 134"/>
                <a:gd name="T9" fmla="*/ 5725 h 324"/>
                <a:gd name="T10" fmla="*/ 2095 w 134"/>
                <a:gd name="T11" fmla="*/ 419 h 324"/>
                <a:gd name="T12" fmla="*/ 1750 w 134"/>
                <a:gd name="T13" fmla="*/ 0 h 324"/>
                <a:gd name="T14" fmla="*/ 1613 w 134"/>
                <a:gd name="T15" fmla="*/ 0 h 324"/>
                <a:gd name="T16" fmla="*/ 1613 w 134"/>
                <a:gd name="T17" fmla="*/ 56 h 324"/>
                <a:gd name="T18" fmla="*/ 1050 w 134"/>
                <a:gd name="T19" fmla="*/ 739 h 324"/>
                <a:gd name="T20" fmla="*/ 500 w 134"/>
                <a:gd name="T21" fmla="*/ 56 h 324"/>
                <a:gd name="T22" fmla="*/ 500 w 134"/>
                <a:gd name="T23" fmla="*/ 0 h 324"/>
                <a:gd name="T24" fmla="*/ 345 w 134"/>
                <a:gd name="T25" fmla="*/ 0 h 324"/>
                <a:gd name="T26" fmla="*/ 0 w 134"/>
                <a:gd name="T27" fmla="*/ 419 h 324"/>
                <a:gd name="T28" fmla="*/ 0 w 134"/>
                <a:gd name="T29" fmla="*/ 5725 h 324"/>
                <a:gd name="T30" fmla="*/ 345 w 134"/>
                <a:gd name="T31" fmla="*/ 6144 h 3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4" h="324">
                  <a:moveTo>
                    <a:pt x="22" y="324"/>
                  </a:moveTo>
                  <a:cubicBezTo>
                    <a:pt x="55" y="324"/>
                    <a:pt x="55" y="324"/>
                    <a:pt x="55" y="324"/>
                  </a:cubicBezTo>
                  <a:cubicBezTo>
                    <a:pt x="80" y="324"/>
                    <a:pt x="80" y="324"/>
                    <a:pt x="80" y="324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125" y="324"/>
                    <a:pt x="134" y="314"/>
                    <a:pt x="134" y="30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10"/>
                    <a:pt x="125" y="0"/>
                    <a:pt x="11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3" y="1"/>
                    <a:pt x="103" y="2"/>
                    <a:pt x="103" y="3"/>
                  </a:cubicBezTo>
                  <a:cubicBezTo>
                    <a:pt x="103" y="23"/>
                    <a:pt x="87" y="39"/>
                    <a:pt x="67" y="39"/>
                  </a:cubicBezTo>
                  <a:cubicBezTo>
                    <a:pt x="48" y="39"/>
                    <a:pt x="32" y="23"/>
                    <a:pt x="32" y="3"/>
                  </a:cubicBezTo>
                  <a:cubicBezTo>
                    <a:pt x="32" y="2"/>
                    <a:pt x="32" y="1"/>
                    <a:pt x="3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14"/>
                    <a:pt x="10" y="324"/>
                    <a:pt x="22" y="3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1" name="Freeform 4600"/>
            <p:cNvSpPr>
              <a:spLocks/>
            </p:cNvSpPr>
            <p:nvPr/>
          </p:nvSpPr>
          <p:spPr bwMode="auto">
            <a:xfrm>
              <a:off x="1942" y="3240"/>
              <a:ext cx="87" cy="96"/>
            </a:xfrm>
            <a:custGeom>
              <a:avLst/>
              <a:gdLst>
                <a:gd name="T0" fmla="*/ 0 w 35"/>
                <a:gd name="T1" fmla="*/ 661 h 36"/>
                <a:gd name="T2" fmla="*/ 537 w 35"/>
                <a:gd name="T3" fmla="*/ 0 h 36"/>
                <a:gd name="T4" fmla="*/ 0 w 35"/>
                <a:gd name="T5" fmla="*/ 661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36">
                  <a:moveTo>
                    <a:pt x="0" y="35"/>
                  </a:moveTo>
                  <a:cubicBezTo>
                    <a:pt x="19" y="35"/>
                    <a:pt x="35" y="19"/>
                    <a:pt x="35" y="0"/>
                  </a:cubicBezTo>
                  <a:cubicBezTo>
                    <a:pt x="35" y="21"/>
                    <a:pt x="28" y="36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2" name="Freeform 4601"/>
            <p:cNvSpPr>
              <a:spLocks/>
            </p:cNvSpPr>
            <p:nvPr/>
          </p:nvSpPr>
          <p:spPr bwMode="auto">
            <a:xfrm>
              <a:off x="1947" y="3229"/>
              <a:ext cx="152" cy="856"/>
            </a:xfrm>
            <a:custGeom>
              <a:avLst/>
              <a:gdLst>
                <a:gd name="T0" fmla="*/ 0 w 61"/>
                <a:gd name="T1" fmla="*/ 6088 h 321"/>
                <a:gd name="T2" fmla="*/ 105 w 61"/>
                <a:gd name="T3" fmla="*/ 6088 h 321"/>
                <a:gd name="T4" fmla="*/ 603 w 61"/>
                <a:gd name="T5" fmla="*/ 6088 h 321"/>
                <a:gd name="T6" fmla="*/ 944 w 61"/>
                <a:gd name="T7" fmla="*/ 5667 h 321"/>
                <a:gd name="T8" fmla="*/ 944 w 61"/>
                <a:gd name="T9" fmla="*/ 363 h 321"/>
                <a:gd name="T10" fmla="*/ 775 w 61"/>
                <a:gd name="T11" fmla="*/ 0 h 321"/>
                <a:gd name="T12" fmla="*/ 837 w 61"/>
                <a:gd name="T13" fmla="*/ 227 h 321"/>
                <a:gd name="T14" fmla="*/ 837 w 61"/>
                <a:gd name="T15" fmla="*/ 5539 h 321"/>
                <a:gd name="T16" fmla="*/ 496 w 61"/>
                <a:gd name="T17" fmla="*/ 5952 h 321"/>
                <a:gd name="T18" fmla="*/ 0 w 61"/>
                <a:gd name="T19" fmla="*/ 6088 h 321"/>
                <a:gd name="T20" fmla="*/ 0 w 61"/>
                <a:gd name="T21" fmla="*/ 5973 h 321"/>
                <a:gd name="T22" fmla="*/ 0 w 61"/>
                <a:gd name="T23" fmla="*/ 6088 h 3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321">
                  <a:moveTo>
                    <a:pt x="0" y="321"/>
                  </a:moveTo>
                  <a:cubicBezTo>
                    <a:pt x="7" y="321"/>
                    <a:pt x="7" y="321"/>
                    <a:pt x="7" y="321"/>
                  </a:cubicBezTo>
                  <a:cubicBezTo>
                    <a:pt x="39" y="321"/>
                    <a:pt x="39" y="321"/>
                    <a:pt x="39" y="321"/>
                  </a:cubicBezTo>
                  <a:cubicBezTo>
                    <a:pt x="52" y="321"/>
                    <a:pt x="61" y="311"/>
                    <a:pt x="61" y="299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1" y="11"/>
                    <a:pt x="57" y="3"/>
                    <a:pt x="50" y="0"/>
                  </a:cubicBezTo>
                  <a:cubicBezTo>
                    <a:pt x="53" y="3"/>
                    <a:pt x="54" y="8"/>
                    <a:pt x="54" y="12"/>
                  </a:cubicBezTo>
                  <a:cubicBezTo>
                    <a:pt x="54" y="292"/>
                    <a:pt x="54" y="292"/>
                    <a:pt x="54" y="292"/>
                  </a:cubicBezTo>
                  <a:cubicBezTo>
                    <a:pt x="54" y="304"/>
                    <a:pt x="44" y="314"/>
                    <a:pt x="32" y="314"/>
                  </a:cubicBezTo>
                  <a:cubicBezTo>
                    <a:pt x="0" y="321"/>
                    <a:pt x="0" y="321"/>
                    <a:pt x="0" y="321"/>
                  </a:cubicBezTo>
                  <a:cubicBezTo>
                    <a:pt x="0" y="321"/>
                    <a:pt x="0" y="314"/>
                    <a:pt x="0" y="315"/>
                  </a:cubicBezTo>
                  <a:lnTo>
                    <a:pt x="0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" name="Freeform 4602"/>
            <p:cNvSpPr>
              <a:spLocks/>
            </p:cNvSpPr>
            <p:nvPr/>
          </p:nvSpPr>
          <p:spPr bwMode="auto">
            <a:xfrm>
              <a:off x="1827" y="3221"/>
              <a:ext cx="37" cy="70"/>
            </a:xfrm>
            <a:custGeom>
              <a:avLst/>
              <a:gdLst>
                <a:gd name="T0" fmla="*/ 224 w 15"/>
                <a:gd name="T1" fmla="*/ 506 h 26"/>
                <a:gd name="T2" fmla="*/ 104 w 15"/>
                <a:gd name="T3" fmla="*/ 59 h 26"/>
                <a:gd name="T4" fmla="*/ 104 w 15"/>
                <a:gd name="T5" fmla="*/ 0 h 26"/>
                <a:gd name="T6" fmla="*/ 0 w 15"/>
                <a:gd name="T7" fmla="*/ 0 h 26"/>
                <a:gd name="T8" fmla="*/ 224 w 15"/>
                <a:gd name="T9" fmla="*/ 506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26">
                  <a:moveTo>
                    <a:pt x="15" y="26"/>
                  </a:moveTo>
                  <a:cubicBezTo>
                    <a:pt x="10" y="20"/>
                    <a:pt x="7" y="12"/>
                    <a:pt x="7" y="3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1"/>
                    <a:pt x="7" y="20"/>
                    <a:pt x="15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" name="Freeform 4603"/>
            <p:cNvSpPr>
              <a:spLocks/>
            </p:cNvSpPr>
            <p:nvPr/>
          </p:nvSpPr>
          <p:spPr bwMode="auto">
            <a:xfrm>
              <a:off x="1772" y="3227"/>
              <a:ext cx="55" cy="800"/>
            </a:xfrm>
            <a:custGeom>
              <a:avLst/>
              <a:gdLst>
                <a:gd name="T0" fmla="*/ 0 w 22"/>
                <a:gd name="T1" fmla="*/ 5688 h 300"/>
                <a:gd name="T2" fmla="*/ 0 w 22"/>
                <a:gd name="T3" fmla="*/ 376 h 300"/>
                <a:gd name="T4" fmla="*/ 345 w 22"/>
                <a:gd name="T5" fmla="*/ 0 h 300"/>
                <a:gd name="T6" fmla="*/ 50 w 22"/>
                <a:gd name="T7" fmla="*/ 419 h 300"/>
                <a:gd name="T8" fmla="*/ 0 w 22"/>
                <a:gd name="T9" fmla="*/ 5688 h 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300">
                  <a:moveTo>
                    <a:pt x="0" y="30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8"/>
                    <a:pt x="10" y="0"/>
                    <a:pt x="22" y="0"/>
                  </a:cubicBezTo>
                  <a:cubicBezTo>
                    <a:pt x="17" y="1"/>
                    <a:pt x="5" y="8"/>
                    <a:pt x="3" y="22"/>
                  </a:cubicBezTo>
                  <a:cubicBezTo>
                    <a:pt x="2" y="36"/>
                    <a:pt x="0" y="300"/>
                    <a:pt x="0" y="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5" name="Freeform 4604"/>
            <p:cNvSpPr>
              <a:spLocks/>
            </p:cNvSpPr>
            <p:nvPr/>
          </p:nvSpPr>
          <p:spPr bwMode="auto">
            <a:xfrm>
              <a:off x="1764" y="3221"/>
              <a:ext cx="335" cy="864"/>
            </a:xfrm>
            <a:custGeom>
              <a:avLst/>
              <a:gdLst>
                <a:gd name="T0" fmla="*/ 345 w 134"/>
                <a:gd name="T1" fmla="*/ 6144 h 324"/>
                <a:gd name="T2" fmla="*/ 863 w 134"/>
                <a:gd name="T3" fmla="*/ 6144 h 324"/>
                <a:gd name="T4" fmla="*/ 1250 w 134"/>
                <a:gd name="T5" fmla="*/ 6144 h 324"/>
                <a:gd name="T6" fmla="*/ 1750 w 134"/>
                <a:gd name="T7" fmla="*/ 6144 h 324"/>
                <a:gd name="T8" fmla="*/ 2095 w 134"/>
                <a:gd name="T9" fmla="*/ 5725 h 324"/>
                <a:gd name="T10" fmla="*/ 2095 w 134"/>
                <a:gd name="T11" fmla="*/ 419 h 324"/>
                <a:gd name="T12" fmla="*/ 1750 w 134"/>
                <a:gd name="T13" fmla="*/ 0 h 324"/>
                <a:gd name="T14" fmla="*/ 1613 w 134"/>
                <a:gd name="T15" fmla="*/ 0 h 324"/>
                <a:gd name="T16" fmla="*/ 1613 w 134"/>
                <a:gd name="T17" fmla="*/ 56 h 324"/>
                <a:gd name="T18" fmla="*/ 1050 w 134"/>
                <a:gd name="T19" fmla="*/ 739 h 324"/>
                <a:gd name="T20" fmla="*/ 500 w 134"/>
                <a:gd name="T21" fmla="*/ 56 h 324"/>
                <a:gd name="T22" fmla="*/ 500 w 134"/>
                <a:gd name="T23" fmla="*/ 0 h 324"/>
                <a:gd name="T24" fmla="*/ 345 w 134"/>
                <a:gd name="T25" fmla="*/ 0 h 324"/>
                <a:gd name="T26" fmla="*/ 0 w 134"/>
                <a:gd name="T27" fmla="*/ 419 h 324"/>
                <a:gd name="T28" fmla="*/ 0 w 134"/>
                <a:gd name="T29" fmla="*/ 5725 h 324"/>
                <a:gd name="T30" fmla="*/ 345 w 134"/>
                <a:gd name="T31" fmla="*/ 6144 h 32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4" h="324">
                  <a:moveTo>
                    <a:pt x="22" y="324"/>
                  </a:moveTo>
                  <a:cubicBezTo>
                    <a:pt x="55" y="324"/>
                    <a:pt x="55" y="324"/>
                    <a:pt x="55" y="324"/>
                  </a:cubicBezTo>
                  <a:cubicBezTo>
                    <a:pt x="80" y="324"/>
                    <a:pt x="80" y="324"/>
                    <a:pt x="80" y="324"/>
                  </a:cubicBezTo>
                  <a:cubicBezTo>
                    <a:pt x="112" y="324"/>
                    <a:pt x="112" y="324"/>
                    <a:pt x="112" y="324"/>
                  </a:cubicBezTo>
                  <a:cubicBezTo>
                    <a:pt x="125" y="324"/>
                    <a:pt x="134" y="314"/>
                    <a:pt x="134" y="30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4" y="10"/>
                    <a:pt x="125" y="0"/>
                    <a:pt x="112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3" y="1"/>
                    <a:pt x="103" y="2"/>
                    <a:pt x="103" y="3"/>
                  </a:cubicBezTo>
                  <a:cubicBezTo>
                    <a:pt x="103" y="23"/>
                    <a:pt x="87" y="39"/>
                    <a:pt x="67" y="39"/>
                  </a:cubicBezTo>
                  <a:cubicBezTo>
                    <a:pt x="48" y="39"/>
                    <a:pt x="32" y="23"/>
                    <a:pt x="32" y="3"/>
                  </a:cubicBezTo>
                  <a:cubicBezTo>
                    <a:pt x="32" y="2"/>
                    <a:pt x="32" y="1"/>
                    <a:pt x="3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0" y="314"/>
                    <a:pt x="10" y="324"/>
                    <a:pt x="22" y="324"/>
                  </a:cubicBezTo>
                  <a:close/>
                </a:path>
              </a:pathLst>
            </a:custGeom>
            <a:grpFill/>
            <a:ln w="7938" cap="rnd">
              <a:solidFill>
                <a:srgbClr val="333333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16" name="ZoneTexte 515"/>
          <p:cNvSpPr txBox="1"/>
          <p:nvPr/>
        </p:nvSpPr>
        <p:spPr>
          <a:xfrm rot="16200000">
            <a:off x="1007375" y="5180105"/>
            <a:ext cx="894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err="1">
                <a:latin typeface="Arial"/>
                <a:cs typeface="Arial"/>
              </a:rPr>
              <a:t>Receptor</a:t>
            </a:r>
            <a:endParaRPr lang="fr-FR" sz="1100" b="1" dirty="0">
              <a:latin typeface="Arial"/>
              <a:cs typeface="Arial"/>
            </a:endParaRPr>
          </a:p>
        </p:txBody>
      </p:sp>
      <p:sp>
        <p:nvSpPr>
          <p:cNvPr id="506" name="ZoneTexte 505">
            <a:extLst>
              <a:ext uri="{FF2B5EF4-FFF2-40B4-BE49-F238E27FC236}">
                <a16:creationId xmlns:a16="http://schemas.microsoft.com/office/drawing/2014/main" id="{EF1865AB-8E37-164B-AD7E-ACBF944EDEBC}"/>
              </a:ext>
            </a:extLst>
          </p:cNvPr>
          <p:cNvSpPr txBox="1"/>
          <p:nvPr/>
        </p:nvSpPr>
        <p:spPr>
          <a:xfrm>
            <a:off x="776364" y="143034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17" name="ZoneTexte 516">
            <a:extLst>
              <a:ext uri="{FF2B5EF4-FFF2-40B4-BE49-F238E27FC236}">
                <a16:creationId xmlns:a16="http://schemas.microsoft.com/office/drawing/2014/main" id="{44FA41DB-1A41-F340-8C4E-2A10C2F8133F}"/>
              </a:ext>
            </a:extLst>
          </p:cNvPr>
          <p:cNvSpPr txBox="1"/>
          <p:nvPr/>
        </p:nvSpPr>
        <p:spPr>
          <a:xfrm>
            <a:off x="5690329" y="142663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403</a:t>
            </a:r>
          </a:p>
        </p:txBody>
      </p:sp>
    </p:spTree>
    <p:extLst>
      <p:ext uri="{BB962C8B-B14F-4D97-AF65-F5344CB8AC3E}">
        <p14:creationId xmlns:p14="http://schemas.microsoft.com/office/powerpoint/2010/main" val="180527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07440BC-5D17-FA4D-A8FE-F4C4BBB3B574}"/>
              </a:ext>
            </a:extLst>
          </p:cNvPr>
          <p:cNvSpPr txBox="1"/>
          <p:nvPr/>
        </p:nvSpPr>
        <p:spPr>
          <a:xfrm>
            <a:off x="2732047" y="938932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Figure 2</a:t>
            </a:r>
          </a:p>
        </p:txBody>
      </p:sp>
      <p:pic>
        <p:nvPicPr>
          <p:cNvPr id="5" name="Image 4" descr="DNA.png">
            <a:extLst>
              <a:ext uri="{FF2B5EF4-FFF2-40B4-BE49-F238E27FC236}">
                <a16:creationId xmlns:a16="http://schemas.microsoft.com/office/drawing/2014/main" id="{5ADE009E-6C16-814F-9706-873628A2BC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480442" y="3751935"/>
            <a:ext cx="411031" cy="1172689"/>
          </a:xfrm>
          <a:prstGeom prst="rect">
            <a:avLst/>
          </a:prstGeom>
        </p:spPr>
      </p:pic>
      <p:sp>
        <p:nvSpPr>
          <p:cNvPr id="6" name="Forme libre 5">
            <a:extLst>
              <a:ext uri="{FF2B5EF4-FFF2-40B4-BE49-F238E27FC236}">
                <a16:creationId xmlns:a16="http://schemas.microsoft.com/office/drawing/2014/main" id="{4C3485A9-B179-F24F-AFE5-5A6554A18EC7}"/>
              </a:ext>
            </a:extLst>
          </p:cNvPr>
          <p:cNvSpPr/>
          <p:nvPr/>
        </p:nvSpPr>
        <p:spPr>
          <a:xfrm>
            <a:off x="2017879" y="4273206"/>
            <a:ext cx="653979" cy="212123"/>
          </a:xfrm>
          <a:custGeom>
            <a:avLst/>
            <a:gdLst>
              <a:gd name="connsiteX0" fmla="*/ 0 w 1809750"/>
              <a:gd name="connsiteY0" fmla="*/ 313736 h 556335"/>
              <a:gd name="connsiteX1" fmla="*/ 38100 w 1809750"/>
              <a:gd name="connsiteY1" fmla="*/ 421686 h 556335"/>
              <a:gd name="connsiteX2" fmla="*/ 139700 w 1809750"/>
              <a:gd name="connsiteY2" fmla="*/ 453436 h 556335"/>
              <a:gd name="connsiteX3" fmla="*/ 209550 w 1809750"/>
              <a:gd name="connsiteY3" fmla="*/ 256586 h 556335"/>
              <a:gd name="connsiteX4" fmla="*/ 266700 w 1809750"/>
              <a:gd name="connsiteY4" fmla="*/ 72436 h 556335"/>
              <a:gd name="connsiteX5" fmla="*/ 349250 w 1809750"/>
              <a:gd name="connsiteY5" fmla="*/ 66086 h 556335"/>
              <a:gd name="connsiteX6" fmla="*/ 406400 w 1809750"/>
              <a:gd name="connsiteY6" fmla="*/ 224836 h 556335"/>
              <a:gd name="connsiteX7" fmla="*/ 463550 w 1809750"/>
              <a:gd name="connsiteY7" fmla="*/ 402636 h 556335"/>
              <a:gd name="connsiteX8" fmla="*/ 558800 w 1809750"/>
              <a:gd name="connsiteY8" fmla="*/ 478836 h 556335"/>
              <a:gd name="connsiteX9" fmla="*/ 641350 w 1809750"/>
              <a:gd name="connsiteY9" fmla="*/ 269286 h 556335"/>
              <a:gd name="connsiteX10" fmla="*/ 692150 w 1809750"/>
              <a:gd name="connsiteY10" fmla="*/ 66086 h 556335"/>
              <a:gd name="connsiteX11" fmla="*/ 793750 w 1809750"/>
              <a:gd name="connsiteY11" fmla="*/ 72436 h 556335"/>
              <a:gd name="connsiteX12" fmla="*/ 901700 w 1809750"/>
              <a:gd name="connsiteY12" fmla="*/ 434386 h 556335"/>
              <a:gd name="connsiteX13" fmla="*/ 996950 w 1809750"/>
              <a:gd name="connsiteY13" fmla="*/ 447086 h 556335"/>
              <a:gd name="connsiteX14" fmla="*/ 1073150 w 1809750"/>
              <a:gd name="connsiteY14" fmla="*/ 104186 h 556335"/>
              <a:gd name="connsiteX15" fmla="*/ 1168400 w 1809750"/>
              <a:gd name="connsiteY15" fmla="*/ 34336 h 556335"/>
              <a:gd name="connsiteX16" fmla="*/ 1250950 w 1809750"/>
              <a:gd name="connsiteY16" fmla="*/ 428036 h 556335"/>
              <a:gd name="connsiteX17" fmla="*/ 1327150 w 1809750"/>
              <a:gd name="connsiteY17" fmla="*/ 485186 h 556335"/>
              <a:gd name="connsiteX18" fmla="*/ 1416050 w 1809750"/>
              <a:gd name="connsiteY18" fmla="*/ 85136 h 556335"/>
              <a:gd name="connsiteX19" fmla="*/ 1517650 w 1809750"/>
              <a:gd name="connsiteY19" fmla="*/ 27986 h 556335"/>
              <a:gd name="connsiteX20" fmla="*/ 1612900 w 1809750"/>
              <a:gd name="connsiteY20" fmla="*/ 434386 h 556335"/>
              <a:gd name="connsiteX21" fmla="*/ 1657350 w 1809750"/>
              <a:gd name="connsiteY21" fmla="*/ 504236 h 556335"/>
              <a:gd name="connsiteX22" fmla="*/ 1689100 w 1809750"/>
              <a:gd name="connsiteY22" fmla="*/ 542336 h 556335"/>
              <a:gd name="connsiteX23" fmla="*/ 1809750 w 1809750"/>
              <a:gd name="connsiteY23" fmla="*/ 256586 h 556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09750" h="556335">
                <a:moveTo>
                  <a:pt x="0" y="313736"/>
                </a:moveTo>
                <a:cubicBezTo>
                  <a:pt x="7408" y="356069"/>
                  <a:pt x="14817" y="398403"/>
                  <a:pt x="38100" y="421686"/>
                </a:cubicBezTo>
                <a:cubicBezTo>
                  <a:pt x="61383" y="444969"/>
                  <a:pt x="111125" y="480953"/>
                  <a:pt x="139700" y="453436"/>
                </a:cubicBezTo>
                <a:cubicBezTo>
                  <a:pt x="168275" y="425919"/>
                  <a:pt x="188383" y="320086"/>
                  <a:pt x="209550" y="256586"/>
                </a:cubicBezTo>
                <a:cubicBezTo>
                  <a:pt x="230717" y="193086"/>
                  <a:pt x="243417" y="104186"/>
                  <a:pt x="266700" y="72436"/>
                </a:cubicBezTo>
                <a:cubicBezTo>
                  <a:pt x="289983" y="40686"/>
                  <a:pt x="325967" y="40686"/>
                  <a:pt x="349250" y="66086"/>
                </a:cubicBezTo>
                <a:cubicBezTo>
                  <a:pt x="372533" y="91486"/>
                  <a:pt x="387350" y="168744"/>
                  <a:pt x="406400" y="224836"/>
                </a:cubicBezTo>
                <a:cubicBezTo>
                  <a:pt x="425450" y="280928"/>
                  <a:pt x="438150" y="360303"/>
                  <a:pt x="463550" y="402636"/>
                </a:cubicBezTo>
                <a:cubicBezTo>
                  <a:pt x="488950" y="444969"/>
                  <a:pt x="529167" y="501061"/>
                  <a:pt x="558800" y="478836"/>
                </a:cubicBezTo>
                <a:cubicBezTo>
                  <a:pt x="588433" y="456611"/>
                  <a:pt x="619125" y="338077"/>
                  <a:pt x="641350" y="269286"/>
                </a:cubicBezTo>
                <a:cubicBezTo>
                  <a:pt x="663575" y="200495"/>
                  <a:pt x="666750" y="98894"/>
                  <a:pt x="692150" y="66086"/>
                </a:cubicBezTo>
                <a:cubicBezTo>
                  <a:pt x="717550" y="33278"/>
                  <a:pt x="758825" y="11053"/>
                  <a:pt x="793750" y="72436"/>
                </a:cubicBezTo>
                <a:cubicBezTo>
                  <a:pt x="828675" y="133819"/>
                  <a:pt x="867833" y="371944"/>
                  <a:pt x="901700" y="434386"/>
                </a:cubicBezTo>
                <a:cubicBezTo>
                  <a:pt x="935567" y="496828"/>
                  <a:pt x="968375" y="502119"/>
                  <a:pt x="996950" y="447086"/>
                </a:cubicBezTo>
                <a:cubicBezTo>
                  <a:pt x="1025525" y="392053"/>
                  <a:pt x="1044575" y="172978"/>
                  <a:pt x="1073150" y="104186"/>
                </a:cubicBezTo>
                <a:cubicBezTo>
                  <a:pt x="1101725" y="35394"/>
                  <a:pt x="1138767" y="-19639"/>
                  <a:pt x="1168400" y="34336"/>
                </a:cubicBezTo>
                <a:cubicBezTo>
                  <a:pt x="1198033" y="88311"/>
                  <a:pt x="1224492" y="352894"/>
                  <a:pt x="1250950" y="428036"/>
                </a:cubicBezTo>
                <a:cubicBezTo>
                  <a:pt x="1277408" y="503178"/>
                  <a:pt x="1299633" y="542336"/>
                  <a:pt x="1327150" y="485186"/>
                </a:cubicBezTo>
                <a:cubicBezTo>
                  <a:pt x="1354667" y="428036"/>
                  <a:pt x="1384300" y="161336"/>
                  <a:pt x="1416050" y="85136"/>
                </a:cubicBezTo>
                <a:cubicBezTo>
                  <a:pt x="1447800" y="8936"/>
                  <a:pt x="1484842" y="-30222"/>
                  <a:pt x="1517650" y="27986"/>
                </a:cubicBezTo>
                <a:cubicBezTo>
                  <a:pt x="1550458" y="86194"/>
                  <a:pt x="1589617" y="355011"/>
                  <a:pt x="1612900" y="434386"/>
                </a:cubicBezTo>
                <a:cubicBezTo>
                  <a:pt x="1636183" y="513761"/>
                  <a:pt x="1644650" y="486244"/>
                  <a:pt x="1657350" y="504236"/>
                </a:cubicBezTo>
                <a:cubicBezTo>
                  <a:pt x="1670050" y="522228"/>
                  <a:pt x="1663700" y="583611"/>
                  <a:pt x="1689100" y="542336"/>
                </a:cubicBezTo>
                <a:cubicBezTo>
                  <a:pt x="1714500" y="501061"/>
                  <a:pt x="1809750" y="256586"/>
                  <a:pt x="1809750" y="256586"/>
                </a:cubicBezTo>
              </a:path>
            </a:pathLst>
          </a:custGeom>
          <a:ln w="28575" cmpd="sng">
            <a:solidFill>
              <a:srgbClr val="0000FF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5400">
              <a:latin typeface="Comic Sans MS"/>
              <a:cs typeface="Comic Sans M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AC47A00-432D-714A-8729-1A4E80F5F1E8}"/>
              </a:ext>
            </a:extLst>
          </p:cNvPr>
          <p:cNvSpPr txBox="1"/>
          <p:nvPr/>
        </p:nvSpPr>
        <p:spPr>
          <a:xfrm>
            <a:off x="2592655" y="4174559"/>
            <a:ext cx="5786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Comic Sans MS"/>
                <a:cs typeface="Comic Sans MS"/>
              </a:rPr>
              <a:t>AAAA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E8EF9C2-3E9C-3D45-92B0-D8C19A991DC2}"/>
              </a:ext>
            </a:extLst>
          </p:cNvPr>
          <p:cNvCxnSpPr/>
          <p:nvPr/>
        </p:nvCxnSpPr>
        <p:spPr>
          <a:xfrm>
            <a:off x="1315126" y="4358688"/>
            <a:ext cx="534347" cy="0"/>
          </a:xfrm>
          <a:prstGeom prst="line">
            <a:avLst/>
          </a:prstGeom>
          <a:ln w="6350" cap="flat" cmpd="sng">
            <a:solidFill>
              <a:schemeClr val="tx1"/>
            </a:solidFill>
            <a:round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E7310469-3B6A-E94A-A954-4D0FBC1036F3}"/>
              </a:ext>
            </a:extLst>
          </p:cNvPr>
          <p:cNvSpPr txBox="1"/>
          <p:nvPr/>
        </p:nvSpPr>
        <p:spPr>
          <a:xfrm>
            <a:off x="940269" y="4534026"/>
            <a:ext cx="1317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rial"/>
                <a:cs typeface="Arial"/>
              </a:rPr>
              <a:t>Transcription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ABDB1D5-86E4-C144-9017-A7894E37CDA1}"/>
              </a:ext>
            </a:extLst>
          </p:cNvPr>
          <p:cNvCxnSpPr/>
          <p:nvPr/>
        </p:nvCxnSpPr>
        <p:spPr>
          <a:xfrm>
            <a:off x="3126680" y="4369839"/>
            <a:ext cx="604701" cy="0"/>
          </a:xfrm>
          <a:prstGeom prst="line">
            <a:avLst/>
          </a:prstGeom>
          <a:ln w="6350" cap="flat" cmpd="sng">
            <a:solidFill>
              <a:schemeClr val="tx1"/>
            </a:solidFill>
            <a:round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C9841D2B-4C1C-3446-B208-1F96D2F66495}"/>
              </a:ext>
            </a:extLst>
          </p:cNvPr>
          <p:cNvSpPr txBox="1"/>
          <p:nvPr/>
        </p:nvSpPr>
        <p:spPr>
          <a:xfrm>
            <a:off x="2724139" y="4514737"/>
            <a:ext cx="1138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Arial"/>
                <a:cs typeface="Arial"/>
              </a:rPr>
              <a:t>Translation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44B3230-865E-0944-BE98-512AC06F7A2C}"/>
              </a:ext>
            </a:extLst>
          </p:cNvPr>
          <p:cNvSpPr txBox="1"/>
          <p:nvPr/>
        </p:nvSpPr>
        <p:spPr>
          <a:xfrm>
            <a:off x="403890" y="378507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rial"/>
                <a:cs typeface="Arial"/>
              </a:rPr>
              <a:t>DNA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BE33B25-C6D6-DC43-A102-11F1BF0AC733}"/>
              </a:ext>
            </a:extLst>
          </p:cNvPr>
          <p:cNvSpPr txBox="1"/>
          <p:nvPr/>
        </p:nvSpPr>
        <p:spPr>
          <a:xfrm>
            <a:off x="1940868" y="3785079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Arial"/>
                <a:cs typeface="Arial"/>
              </a:rPr>
              <a:t>mRNA</a:t>
            </a:r>
            <a:endParaRPr lang="fr-FR" sz="1400" dirty="0">
              <a:latin typeface="Arial"/>
              <a:cs typeface="Arial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11AE583-E734-A346-97E6-47BD8203DE40}"/>
              </a:ext>
            </a:extLst>
          </p:cNvPr>
          <p:cNvSpPr txBox="1"/>
          <p:nvPr/>
        </p:nvSpPr>
        <p:spPr>
          <a:xfrm>
            <a:off x="3857397" y="3785079"/>
            <a:ext cx="753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latin typeface="Arial"/>
                <a:cs typeface="Arial"/>
              </a:rPr>
              <a:t>Protein</a:t>
            </a:r>
            <a:endParaRPr lang="fr-FR" sz="1400" dirty="0">
              <a:latin typeface="Arial"/>
              <a:cs typeface="Arial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8E87942-D9A5-5F46-B523-3E932B970F8C}"/>
              </a:ext>
            </a:extLst>
          </p:cNvPr>
          <p:cNvCxnSpPr>
            <a:cxnSpLocks/>
          </p:cNvCxnSpPr>
          <p:nvPr/>
        </p:nvCxnSpPr>
        <p:spPr>
          <a:xfrm flipV="1">
            <a:off x="4789509" y="4338279"/>
            <a:ext cx="955855" cy="7977"/>
          </a:xfrm>
          <a:prstGeom prst="line">
            <a:avLst/>
          </a:prstGeom>
          <a:ln w="6350" cap="flat" cmpd="sng">
            <a:solidFill>
              <a:schemeClr val="tx1"/>
            </a:solidFill>
            <a:round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CC05F1F2-2B6F-3843-A2CA-34C21296C15C}"/>
              </a:ext>
            </a:extLst>
          </p:cNvPr>
          <p:cNvSpPr txBox="1"/>
          <p:nvPr/>
        </p:nvSpPr>
        <p:spPr>
          <a:xfrm>
            <a:off x="4561199" y="4457022"/>
            <a:ext cx="13580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latin typeface="Arial"/>
                <a:cs typeface="Arial"/>
              </a:rPr>
              <a:t>Conformation</a:t>
            </a:r>
          </a:p>
          <a:p>
            <a:pPr algn="ctr"/>
            <a:r>
              <a:rPr lang="fr-FR" sz="1400" b="1" dirty="0" err="1">
                <a:latin typeface="Arial"/>
                <a:cs typeface="Arial"/>
              </a:rPr>
              <a:t>Localization</a:t>
            </a:r>
            <a:endParaRPr lang="fr-FR" sz="1400" b="1" dirty="0">
              <a:latin typeface="Arial"/>
              <a:cs typeface="Arial"/>
            </a:endParaRPr>
          </a:p>
          <a:p>
            <a:pPr algn="ctr"/>
            <a:r>
              <a:rPr lang="fr-FR" sz="1400" b="1" dirty="0" err="1">
                <a:latin typeface="Arial"/>
                <a:cs typeface="Arial"/>
              </a:rPr>
              <a:t>Stability</a:t>
            </a:r>
            <a:endParaRPr lang="fr-FR" sz="1400" b="1" dirty="0">
              <a:latin typeface="Arial"/>
              <a:cs typeface="Arial"/>
            </a:endParaRPr>
          </a:p>
          <a:p>
            <a:pPr algn="ctr"/>
            <a:r>
              <a:rPr lang="fr-FR" sz="1400" b="1" dirty="0">
                <a:latin typeface="Arial"/>
                <a:cs typeface="Arial"/>
              </a:rPr>
              <a:t>Activity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6A76D17-782E-814B-BD01-2D3CDEAED094}"/>
              </a:ext>
            </a:extLst>
          </p:cNvPr>
          <p:cNvSpPr txBox="1"/>
          <p:nvPr/>
        </p:nvSpPr>
        <p:spPr>
          <a:xfrm>
            <a:off x="5738860" y="4108228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>
                <a:latin typeface="Arial"/>
                <a:cs typeface="Arial"/>
              </a:rPr>
              <a:t>Functional</a:t>
            </a:r>
            <a:endParaRPr lang="fr-FR" sz="1400" b="1" dirty="0">
              <a:latin typeface="Arial"/>
              <a:cs typeface="Arial"/>
            </a:endParaRPr>
          </a:p>
          <a:p>
            <a:pPr algn="ctr"/>
            <a:r>
              <a:rPr lang="fr-FR" sz="1400" b="1" dirty="0">
                <a:latin typeface="Arial"/>
                <a:cs typeface="Arial"/>
              </a:rPr>
              <a:t>outputs</a:t>
            </a:r>
          </a:p>
        </p:txBody>
      </p:sp>
      <p:grpSp>
        <p:nvGrpSpPr>
          <p:cNvPr id="18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flipH="1" flipV="1">
            <a:off x="3284151" y="4817031"/>
            <a:ext cx="158374" cy="284961"/>
            <a:chOff x="1483170" y="6447770"/>
            <a:chExt cx="158374" cy="284961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47770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32731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ZoneTexte 23">
            <a:extLst>
              <a:ext uri="{FF2B5EF4-FFF2-40B4-BE49-F238E27FC236}">
                <a16:creationId xmlns:a16="http://schemas.microsoft.com/office/drawing/2014/main" id="{2CC3EB13-D36C-9F45-B5A3-0A72D1437CBB}"/>
              </a:ext>
            </a:extLst>
          </p:cNvPr>
          <p:cNvSpPr txBox="1"/>
          <p:nvPr/>
        </p:nvSpPr>
        <p:spPr>
          <a:xfrm>
            <a:off x="2133207" y="5122024"/>
            <a:ext cx="1570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err="1">
                <a:latin typeface="Arial"/>
                <a:ea typeface="ＭＳ 明朝"/>
              </a:rPr>
              <a:t>miR</a:t>
            </a:r>
            <a:r>
              <a:rPr lang="en-GB" sz="1200" dirty="0">
                <a:latin typeface="Arial"/>
                <a:ea typeface="ＭＳ 明朝"/>
              </a:rPr>
              <a:t>-</a:t>
            </a:r>
            <a:r>
              <a:rPr lang="fr-FR" sz="1200" dirty="0">
                <a:latin typeface="Arial"/>
                <a:ea typeface="ＭＳ 明朝"/>
              </a:rPr>
              <a:t>21, </a:t>
            </a:r>
            <a:r>
              <a:rPr lang="fr-FR" sz="1200" dirty="0">
                <a:latin typeface="Arial"/>
                <a:cs typeface="Arial"/>
              </a:rPr>
              <a:t>miR-29a</a:t>
            </a:r>
            <a:endParaRPr lang="fr-FR" sz="1200" dirty="0">
              <a:latin typeface="Arial"/>
              <a:ea typeface="ＭＳ 明朝"/>
            </a:endParaRPr>
          </a:p>
          <a:p>
            <a:r>
              <a:rPr lang="fr-FR" sz="1200" dirty="0">
                <a:latin typeface="Arial"/>
                <a:ea typeface="ＭＳ 明朝"/>
              </a:rPr>
              <a:t>miR-17-92</a:t>
            </a:r>
            <a:r>
              <a:rPr lang="fr-FR" sz="1200" dirty="0">
                <a:latin typeface="Arial"/>
                <a:cs typeface="Arial"/>
              </a:rPr>
              <a:t>, miR-221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54BC148-BBDF-8949-BBFC-9F2B8792855F}"/>
              </a:ext>
            </a:extLst>
          </p:cNvPr>
          <p:cNvSpPr/>
          <p:nvPr/>
        </p:nvSpPr>
        <p:spPr>
          <a:xfrm>
            <a:off x="2075078" y="5092390"/>
            <a:ext cx="1574055" cy="4912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C339051-2211-8341-B93B-72BC091F6850}"/>
              </a:ext>
            </a:extLst>
          </p:cNvPr>
          <p:cNvSpPr txBox="1"/>
          <p:nvPr/>
        </p:nvSpPr>
        <p:spPr>
          <a:xfrm>
            <a:off x="4756517" y="2411287"/>
            <a:ext cx="907745" cy="1200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latin typeface="Arial"/>
                <a:cs typeface="Arial"/>
              </a:rPr>
              <a:t>PRex2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SIPL1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MAGI</a:t>
            </a:r>
          </a:p>
          <a:p>
            <a:pPr algn="ctr"/>
            <a:r>
              <a:rPr lang="fr-FR" sz="1200" dirty="0"/>
              <a:t>β</a:t>
            </a:r>
            <a:r>
              <a:rPr lang="fr-FR" sz="1200" dirty="0">
                <a:latin typeface="Arial"/>
                <a:cs typeface="Arial"/>
              </a:rPr>
              <a:t>-</a:t>
            </a:r>
            <a:r>
              <a:rPr lang="fr-FR" sz="1200" dirty="0" err="1">
                <a:latin typeface="Arial"/>
                <a:cs typeface="Arial"/>
              </a:rPr>
              <a:t>arrestins</a:t>
            </a:r>
            <a:endParaRPr lang="fr-FR" sz="1200" dirty="0">
              <a:latin typeface="Arial"/>
              <a:cs typeface="Arial"/>
            </a:endParaRPr>
          </a:p>
          <a:p>
            <a:pPr algn="ctr"/>
            <a:r>
              <a:rPr lang="fr-FR" sz="1200" dirty="0" err="1">
                <a:latin typeface="Arial"/>
                <a:cs typeface="Arial"/>
              </a:rPr>
              <a:t>Myosin</a:t>
            </a:r>
            <a:r>
              <a:rPr lang="fr-FR" sz="1200" dirty="0">
                <a:latin typeface="Arial"/>
                <a:cs typeface="Arial"/>
              </a:rPr>
              <a:t> V</a:t>
            </a:r>
          </a:p>
          <a:p>
            <a:pPr algn="ctr"/>
            <a:r>
              <a:rPr lang="fr-FR" sz="1200" dirty="0">
                <a:latin typeface="Arial"/>
                <a:cs typeface="Arial"/>
              </a:rPr>
              <a:t>MC1R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C7B90C0-8C5F-DB45-98B7-0DF6FBA314DB}"/>
              </a:ext>
            </a:extLst>
          </p:cNvPr>
          <p:cNvCxnSpPr/>
          <p:nvPr/>
        </p:nvCxnSpPr>
        <p:spPr>
          <a:xfrm flipH="1">
            <a:off x="1413141" y="3821189"/>
            <a:ext cx="1" cy="463443"/>
          </a:xfrm>
          <a:prstGeom prst="line">
            <a:avLst/>
          </a:prstGeom>
          <a:ln w="19050" cmpd="sng">
            <a:solidFill>
              <a:srgbClr val="008000"/>
            </a:solidFill>
            <a:prstDash val="solid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88810189-815D-5A46-AD16-590CD7B48429}"/>
              </a:ext>
            </a:extLst>
          </p:cNvPr>
          <p:cNvSpPr txBox="1"/>
          <p:nvPr/>
        </p:nvSpPr>
        <p:spPr>
          <a:xfrm>
            <a:off x="1155164" y="3010091"/>
            <a:ext cx="620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latin typeface="Arial"/>
                <a:ea typeface="ＭＳ 明朝"/>
              </a:rPr>
              <a:t>p53</a:t>
            </a:r>
          </a:p>
          <a:p>
            <a:pPr algn="ctr"/>
            <a:r>
              <a:rPr lang="fr-FR" sz="1200" dirty="0">
                <a:latin typeface="Arial"/>
                <a:ea typeface="ＭＳ 明朝"/>
              </a:rPr>
              <a:t>Egr-1</a:t>
            </a:r>
          </a:p>
          <a:p>
            <a:pPr algn="ctr"/>
            <a:r>
              <a:rPr lang="fr-FR" sz="1200" dirty="0">
                <a:latin typeface="Arial"/>
                <a:ea typeface="ＭＳ 明朝"/>
              </a:rPr>
              <a:t>NF-</a:t>
            </a:r>
            <a:r>
              <a:rPr lang="fr-FR" sz="1200" dirty="0" err="1">
                <a:latin typeface="Arial"/>
                <a:ea typeface="ＭＳ 明朝"/>
              </a:rPr>
              <a:t>κB</a:t>
            </a:r>
            <a:endParaRPr lang="fr-FR" sz="1200" dirty="0">
              <a:latin typeface="Arial"/>
              <a:ea typeface="ＭＳ 明朝"/>
            </a:endParaRPr>
          </a:p>
          <a:p>
            <a:pPr algn="ctr"/>
            <a:r>
              <a:rPr lang="fr-FR" sz="1200" dirty="0">
                <a:latin typeface="Arial"/>
                <a:ea typeface="ＭＳ 明朝"/>
              </a:rPr>
              <a:t>c-Jun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7090F0-3E2D-F34B-8782-D2B59B826A1C}"/>
              </a:ext>
            </a:extLst>
          </p:cNvPr>
          <p:cNvSpPr/>
          <p:nvPr/>
        </p:nvSpPr>
        <p:spPr>
          <a:xfrm>
            <a:off x="1118588" y="2997219"/>
            <a:ext cx="694152" cy="8155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A261DA9-2E4E-964A-9D89-4F9442D7F769}"/>
              </a:ext>
            </a:extLst>
          </p:cNvPr>
          <p:cNvSpPr txBox="1"/>
          <p:nvPr/>
        </p:nvSpPr>
        <p:spPr>
          <a:xfrm>
            <a:off x="3580058" y="6046547"/>
            <a:ext cx="1288258" cy="101566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latin typeface="Arial"/>
                <a:cs typeface="Arial"/>
              </a:rPr>
              <a:t>Phosphorylation</a:t>
            </a:r>
          </a:p>
          <a:p>
            <a:pPr algn="ctr"/>
            <a:r>
              <a:rPr lang="fr-FR" sz="1200" dirty="0" err="1">
                <a:latin typeface="Arial"/>
                <a:cs typeface="Arial"/>
              </a:rPr>
              <a:t>Ubiquitination</a:t>
            </a:r>
            <a:endParaRPr lang="fr-FR" sz="1200" dirty="0">
              <a:latin typeface="Arial"/>
              <a:cs typeface="Arial"/>
            </a:endParaRPr>
          </a:p>
          <a:p>
            <a:pPr algn="ctr"/>
            <a:r>
              <a:rPr lang="fr-FR" sz="1200" dirty="0" err="1">
                <a:latin typeface="Arial"/>
                <a:cs typeface="Arial"/>
              </a:rPr>
              <a:t>Oxidation</a:t>
            </a:r>
            <a:endParaRPr lang="fr-FR" sz="1200" dirty="0">
              <a:latin typeface="Arial"/>
              <a:cs typeface="Arial"/>
            </a:endParaRPr>
          </a:p>
          <a:p>
            <a:pPr algn="ctr"/>
            <a:r>
              <a:rPr lang="fr-FR" sz="1200" dirty="0" err="1">
                <a:latin typeface="Arial"/>
                <a:cs typeface="Arial"/>
              </a:rPr>
              <a:t>SUMOylation</a:t>
            </a:r>
            <a:endParaRPr lang="fr-FR" sz="1200" dirty="0">
              <a:latin typeface="Arial"/>
              <a:cs typeface="Arial"/>
            </a:endParaRPr>
          </a:p>
          <a:p>
            <a:pPr algn="ctr"/>
            <a:r>
              <a:rPr lang="fr-FR" sz="1200" dirty="0" err="1">
                <a:latin typeface="Arial"/>
                <a:cs typeface="Arial"/>
              </a:rPr>
              <a:t>Acetylation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59F06C2-DCF3-1043-BC06-71F68B98CD62}"/>
              </a:ext>
            </a:extLst>
          </p:cNvPr>
          <p:cNvSpPr txBox="1"/>
          <p:nvPr/>
        </p:nvSpPr>
        <p:spPr>
          <a:xfrm>
            <a:off x="4520292" y="1905001"/>
            <a:ext cx="1321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latin typeface="Arial"/>
                <a:cs typeface="Arial"/>
              </a:rPr>
              <a:t>PTEN-</a:t>
            </a:r>
            <a:r>
              <a:rPr lang="fr-FR" sz="1400" b="1" dirty="0" err="1">
                <a:latin typeface="Arial"/>
                <a:cs typeface="Arial"/>
              </a:rPr>
              <a:t>protein</a:t>
            </a:r>
            <a:endParaRPr lang="fr-FR" sz="1400" b="1" dirty="0">
              <a:latin typeface="Arial"/>
              <a:cs typeface="Arial"/>
            </a:endParaRPr>
          </a:p>
          <a:p>
            <a:pPr algn="ctr"/>
            <a:r>
              <a:rPr lang="fr-FR" sz="1400" b="1" dirty="0" err="1">
                <a:latin typeface="Arial"/>
                <a:cs typeface="Arial"/>
              </a:rPr>
              <a:t>partners</a:t>
            </a:r>
            <a:endParaRPr lang="fr-FR" sz="1400" b="1" dirty="0">
              <a:latin typeface="Arial"/>
              <a:cs typeface="Arial"/>
            </a:endParaRPr>
          </a:p>
        </p:txBody>
      </p:sp>
      <p:sp>
        <p:nvSpPr>
          <p:cNvPr id="34" name="Hexagone 33">
            <a:extLst>
              <a:ext uri="{FF2B5EF4-FFF2-40B4-BE49-F238E27FC236}">
                <a16:creationId xmlns:a16="http://schemas.microsoft.com/office/drawing/2014/main" id="{26D8FE50-67BF-FE49-AA74-B08405FB54C1}"/>
              </a:ext>
            </a:extLst>
          </p:cNvPr>
          <p:cNvSpPr/>
          <p:nvPr/>
        </p:nvSpPr>
        <p:spPr>
          <a:xfrm>
            <a:off x="3840995" y="4143475"/>
            <a:ext cx="763775" cy="429032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  <a:latin typeface="Arial"/>
                <a:cs typeface="Arial"/>
              </a:rPr>
              <a:t>PTEN</a:t>
            </a:r>
          </a:p>
        </p:txBody>
      </p:sp>
      <p:grpSp>
        <p:nvGrpSpPr>
          <p:cNvPr id="32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flipH="1" flipV="1">
            <a:off x="543949" y="4578229"/>
            <a:ext cx="158374" cy="273810"/>
            <a:chOff x="1483170" y="6470072"/>
            <a:chExt cx="158374" cy="273810"/>
          </a:xfrm>
        </p:grpSpPr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70072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43882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2CC3EB13-D36C-9F45-B5A3-0A72D1437CBB}"/>
              </a:ext>
            </a:extLst>
          </p:cNvPr>
          <p:cNvSpPr txBox="1"/>
          <p:nvPr/>
        </p:nvSpPr>
        <p:spPr>
          <a:xfrm>
            <a:off x="104233" y="4863255"/>
            <a:ext cx="97161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200" dirty="0" err="1">
                <a:latin typeface="Arial"/>
                <a:ea typeface="ＭＳ 明朝"/>
              </a:rPr>
              <a:t>Methylation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4BC148-BBDF-8949-BBFC-9F2B8792855F}"/>
              </a:ext>
            </a:extLst>
          </p:cNvPr>
          <p:cNvSpPr/>
          <p:nvPr/>
        </p:nvSpPr>
        <p:spPr>
          <a:xfrm>
            <a:off x="122703" y="4850555"/>
            <a:ext cx="92774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flipH="1" flipV="1">
            <a:off x="2293506" y="4817025"/>
            <a:ext cx="158374" cy="284961"/>
            <a:chOff x="1483170" y="6447770"/>
            <a:chExt cx="158374" cy="284961"/>
          </a:xfrm>
        </p:grpSpPr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47770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32731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rot="5400000" flipH="1" flipV="1">
            <a:off x="1869433" y="5263803"/>
            <a:ext cx="158374" cy="170771"/>
            <a:chOff x="1483170" y="6470072"/>
            <a:chExt cx="158374" cy="273810"/>
          </a:xfrm>
        </p:grpSpPr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70072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43882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C54BC148-BBDF-8949-BBFC-9F2B8792855F}"/>
              </a:ext>
            </a:extLst>
          </p:cNvPr>
          <p:cNvSpPr/>
          <p:nvPr/>
        </p:nvSpPr>
        <p:spPr>
          <a:xfrm>
            <a:off x="1119896" y="5100832"/>
            <a:ext cx="743506" cy="478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CC3EB13-D36C-9F45-B5A3-0A72D1437CBB}"/>
              </a:ext>
            </a:extLst>
          </p:cNvPr>
          <p:cNvSpPr txBox="1"/>
          <p:nvPr/>
        </p:nvSpPr>
        <p:spPr>
          <a:xfrm>
            <a:off x="1126816" y="5117766"/>
            <a:ext cx="783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latin typeface="Arial"/>
                <a:ea typeface="ＭＳ 明朝"/>
              </a:rPr>
              <a:t>ceRNA</a:t>
            </a:r>
            <a:endParaRPr lang="fr-FR" sz="1200" dirty="0">
              <a:latin typeface="Arial"/>
              <a:ea typeface="ＭＳ 明朝"/>
            </a:endParaRPr>
          </a:p>
          <a:p>
            <a:r>
              <a:rPr lang="fr-FR" sz="1200" dirty="0">
                <a:latin typeface="Arial"/>
                <a:ea typeface="ＭＳ 明朝"/>
                <a:cs typeface="Arial"/>
              </a:rPr>
              <a:t>PTENP1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59F06C2-DCF3-1043-BC06-71F68B98CD62}"/>
              </a:ext>
            </a:extLst>
          </p:cNvPr>
          <p:cNvSpPr txBox="1"/>
          <p:nvPr/>
        </p:nvSpPr>
        <p:spPr>
          <a:xfrm>
            <a:off x="3924348" y="5759522"/>
            <a:ext cx="663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>
                <a:latin typeface="Arial"/>
                <a:cs typeface="Arial"/>
              </a:rPr>
              <a:t>PTMs</a:t>
            </a:r>
            <a:endParaRPr lang="fr-FR" sz="1400" b="1" dirty="0">
              <a:latin typeface="Arial"/>
              <a:cs typeface="Arial"/>
            </a:endParaRPr>
          </a:p>
        </p:txBody>
      </p: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CC7B90C0-8C5F-DB45-98B7-0DF6FBA314DB}"/>
              </a:ext>
            </a:extLst>
          </p:cNvPr>
          <p:cNvCxnSpPr/>
          <p:nvPr/>
        </p:nvCxnSpPr>
        <p:spPr>
          <a:xfrm flipV="1">
            <a:off x="4114015" y="4631449"/>
            <a:ext cx="0" cy="1128073"/>
          </a:xfrm>
          <a:prstGeom prst="line">
            <a:avLst/>
          </a:prstGeom>
          <a:ln w="19050" cmpd="sng">
            <a:solidFill>
              <a:srgbClr val="008000"/>
            </a:solidFill>
            <a:prstDash val="solid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flipH="1" flipV="1">
            <a:off x="4249910" y="4690533"/>
            <a:ext cx="158374" cy="1060522"/>
            <a:chOff x="1483170" y="6470072"/>
            <a:chExt cx="158374" cy="273810"/>
          </a:xfrm>
        </p:grpSpPr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70072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43882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CC7B90C0-8C5F-DB45-98B7-0DF6FBA314DB}"/>
              </a:ext>
            </a:extLst>
          </p:cNvPr>
          <p:cNvCxnSpPr/>
          <p:nvPr/>
        </p:nvCxnSpPr>
        <p:spPr>
          <a:xfrm>
            <a:off x="5121550" y="3611616"/>
            <a:ext cx="0" cy="691377"/>
          </a:xfrm>
          <a:prstGeom prst="line">
            <a:avLst/>
          </a:prstGeom>
          <a:ln w="19050" cmpd="sng">
            <a:solidFill>
              <a:srgbClr val="008000"/>
            </a:solidFill>
            <a:prstDash val="solid"/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3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flipH="1">
            <a:off x="5282284" y="3622772"/>
            <a:ext cx="158374" cy="616565"/>
            <a:chOff x="1483170" y="6470072"/>
            <a:chExt cx="158374" cy="273810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70072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43882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er 27">
            <a:extLst>
              <a:ext uri="{FF2B5EF4-FFF2-40B4-BE49-F238E27FC236}">
                <a16:creationId xmlns:a16="http://schemas.microsoft.com/office/drawing/2014/main" id="{7F4EEE30-E3FC-104E-977B-5C879425281C}"/>
              </a:ext>
            </a:extLst>
          </p:cNvPr>
          <p:cNvGrpSpPr/>
          <p:nvPr/>
        </p:nvGrpSpPr>
        <p:grpSpPr>
          <a:xfrm flipH="1">
            <a:off x="1586551" y="3812723"/>
            <a:ext cx="158374" cy="454976"/>
            <a:chOff x="1483170" y="6470072"/>
            <a:chExt cx="158374" cy="273810"/>
          </a:xfrm>
        </p:grpSpPr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BCE136D7-57B2-8245-8FD3-2DAA690C22C4}"/>
                </a:ext>
              </a:extLst>
            </p:cNvPr>
            <p:cNvCxnSpPr/>
            <p:nvPr/>
          </p:nvCxnSpPr>
          <p:spPr>
            <a:xfrm flipH="1">
              <a:off x="1562317" y="6470072"/>
              <a:ext cx="5786" cy="271111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FC56223A-0380-574F-9209-1BBB7E0208D5}"/>
                </a:ext>
              </a:extLst>
            </p:cNvPr>
            <p:cNvCxnSpPr/>
            <p:nvPr/>
          </p:nvCxnSpPr>
          <p:spPr>
            <a:xfrm flipH="1">
              <a:off x="1483170" y="6743882"/>
              <a:ext cx="158374" cy="0"/>
            </a:xfrm>
            <a:prstGeom prst="line">
              <a:avLst/>
            </a:prstGeom>
            <a:ln w="19050" cmpd="sng">
              <a:solidFill>
                <a:srgbClr val="FF0000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ZoneTexte 58">
            <a:extLst>
              <a:ext uri="{FF2B5EF4-FFF2-40B4-BE49-F238E27FC236}">
                <a16:creationId xmlns:a16="http://schemas.microsoft.com/office/drawing/2014/main" id="{D59F06C2-DCF3-1043-BC06-71F68B98CD62}"/>
              </a:ext>
            </a:extLst>
          </p:cNvPr>
          <p:cNvSpPr txBox="1"/>
          <p:nvPr/>
        </p:nvSpPr>
        <p:spPr>
          <a:xfrm>
            <a:off x="850910" y="2513984"/>
            <a:ext cx="1321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latin typeface="Arial"/>
                <a:cs typeface="Arial"/>
              </a:rPr>
              <a:t>Transcription</a:t>
            </a:r>
          </a:p>
          <a:p>
            <a:pPr algn="ctr"/>
            <a:r>
              <a:rPr lang="fr-FR" sz="1400" b="1" dirty="0" err="1">
                <a:latin typeface="Arial"/>
                <a:cs typeface="Arial"/>
              </a:rPr>
              <a:t>factors</a:t>
            </a:r>
            <a:endParaRPr lang="fr-FR" sz="1400" b="1" dirty="0">
              <a:latin typeface="Arial"/>
              <a:cs typeface="Arial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E7310469-3B6A-E94A-A954-4D0FBC1036F3}"/>
              </a:ext>
            </a:extLst>
          </p:cNvPr>
          <p:cNvSpPr txBox="1"/>
          <p:nvPr/>
        </p:nvSpPr>
        <p:spPr>
          <a:xfrm>
            <a:off x="2049440" y="5575461"/>
            <a:ext cx="1594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latin typeface="Arial"/>
                <a:cs typeface="Arial"/>
              </a:rPr>
              <a:t>miRNA</a:t>
            </a:r>
            <a:r>
              <a:rPr lang="fr-FR" sz="1400" b="1" dirty="0">
                <a:latin typeface="Arial"/>
                <a:cs typeface="Arial"/>
              </a:rPr>
              <a:t> </a:t>
            </a:r>
            <a:r>
              <a:rPr lang="fr-FR" sz="1400" b="1" dirty="0" err="1">
                <a:latin typeface="Arial"/>
                <a:cs typeface="Arial"/>
              </a:rPr>
              <a:t>targeting</a:t>
            </a:r>
            <a:endParaRPr lang="fr-FR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83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BE480C0-1AD8-2D4A-B9D8-C86D07669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803" y="4768546"/>
            <a:ext cx="4356100" cy="6731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7DD795A-BAC4-A748-B09B-24FA860DAE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" b="28836"/>
          <a:stretch/>
        </p:blipFill>
        <p:spPr>
          <a:xfrm rot="16200000">
            <a:off x="2619502" y="5149827"/>
            <a:ext cx="486059" cy="257591"/>
          </a:xfrm>
          <a:prstGeom prst="rect">
            <a:avLst/>
          </a:prstGeom>
        </p:spPr>
      </p:pic>
      <p:sp>
        <p:nvSpPr>
          <p:cNvPr id="6" name="Oval 476">
            <a:extLst>
              <a:ext uri="{FF2B5EF4-FFF2-40B4-BE49-F238E27FC236}">
                <a16:creationId xmlns:a16="http://schemas.microsoft.com/office/drawing/2014/main" id="{4C7328F3-7788-414F-A703-12EF7B621A6B}"/>
              </a:ext>
            </a:extLst>
          </p:cNvPr>
          <p:cNvSpPr>
            <a:spLocks noChangeAspect="1" noChangeArrowheads="1"/>
          </p:cNvSpPr>
          <p:nvPr/>
        </p:nvSpPr>
        <p:spPr bwMode="auto">
          <a:xfrm flipH="1" flipV="1">
            <a:off x="2991327" y="5432446"/>
            <a:ext cx="133474" cy="144000"/>
          </a:xfrm>
          <a:prstGeom prst="ellipse">
            <a:avLst/>
          </a:prstGeom>
          <a:solidFill>
            <a:srgbClr val="008000"/>
          </a:solidFill>
          <a:ln>
            <a:solidFill>
              <a:srgbClr val="000000"/>
            </a:solidFill>
          </a:ln>
          <a:effectLst/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2C9496B-A70F-7A49-8494-CBFF8D5DD730}"/>
              </a:ext>
            </a:extLst>
          </p:cNvPr>
          <p:cNvSpPr txBox="1"/>
          <p:nvPr/>
        </p:nvSpPr>
        <p:spPr>
          <a:xfrm>
            <a:off x="4921414" y="5504446"/>
            <a:ext cx="139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"/>
                <a:cs typeface="Arial"/>
              </a:rPr>
              <a:t>« Open » conformation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FF9CB0D-BEC2-AC4B-B900-0F5182F286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0589" y="5583801"/>
            <a:ext cx="3218305" cy="214554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671BE20-F465-9141-850E-58CE7ED054E4}"/>
              </a:ext>
            </a:extLst>
          </p:cNvPr>
          <p:cNvSpPr txBox="1"/>
          <p:nvPr/>
        </p:nvSpPr>
        <p:spPr>
          <a:xfrm>
            <a:off x="3062634" y="5370279"/>
            <a:ext cx="479308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8000"/>
                </a:solidFill>
                <a:latin typeface="Arial"/>
                <a:cs typeface="Arial"/>
              </a:rPr>
              <a:t>PIP3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FDD99-CBD1-1047-8C33-73CBF4F88A43}"/>
              </a:ext>
            </a:extLst>
          </p:cNvPr>
          <p:cNvSpPr txBox="1"/>
          <p:nvPr/>
        </p:nvSpPr>
        <p:spPr>
          <a:xfrm>
            <a:off x="4270177" y="4576216"/>
            <a:ext cx="13587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0000"/>
                </a:solidFill>
                <a:latin typeface="Arial"/>
                <a:cs typeface="Arial"/>
              </a:rPr>
              <a:t>Plasma Membrane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F6DE918-AAD5-D649-AED3-20B31DA8976E}"/>
              </a:ext>
            </a:extLst>
          </p:cNvPr>
          <p:cNvCxnSpPr>
            <a:cxnSpLocks/>
          </p:cNvCxnSpPr>
          <p:nvPr/>
        </p:nvCxnSpPr>
        <p:spPr>
          <a:xfrm>
            <a:off x="3270106" y="6054855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421B5FFB-DB19-3540-AE4C-4F56879CF8DA}"/>
              </a:ext>
            </a:extLst>
          </p:cNvPr>
          <p:cNvSpPr txBox="1"/>
          <p:nvPr/>
        </p:nvSpPr>
        <p:spPr>
          <a:xfrm>
            <a:off x="1751413" y="6165510"/>
            <a:ext cx="158542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"/>
                <a:cs typeface="Arial"/>
              </a:rPr>
              <a:t>Phosphorylation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9307D89-973A-B84B-BC78-BDD2ADF3DF9D}"/>
              </a:ext>
            </a:extLst>
          </p:cNvPr>
          <p:cNvSpPr txBox="1"/>
          <p:nvPr/>
        </p:nvSpPr>
        <p:spPr>
          <a:xfrm>
            <a:off x="3314204" y="6154997"/>
            <a:ext cx="179305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latin typeface="Arial"/>
                <a:cs typeface="Arial"/>
              </a:rPr>
              <a:t>Dephosphorylation</a:t>
            </a:r>
            <a:endParaRPr lang="fr-FR" sz="1200" b="1" dirty="0">
              <a:latin typeface="Arial"/>
              <a:cs typeface="Arial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50BFCA3-73F0-D84C-A1F2-F1BC64DCD953}"/>
              </a:ext>
            </a:extLst>
          </p:cNvPr>
          <p:cNvCxnSpPr>
            <a:cxnSpLocks/>
          </p:cNvCxnSpPr>
          <p:nvPr/>
        </p:nvCxnSpPr>
        <p:spPr>
          <a:xfrm flipV="1">
            <a:off x="3377903" y="6039988"/>
            <a:ext cx="0" cy="430888"/>
          </a:xfrm>
          <a:prstGeom prst="straightConnector1">
            <a:avLst/>
          </a:prstGeom>
          <a:ln w="19050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7ABD43E5-1A0B-8948-B3F4-D48313B306CA}"/>
              </a:ext>
            </a:extLst>
          </p:cNvPr>
          <p:cNvSpPr txBox="1"/>
          <p:nvPr/>
        </p:nvSpPr>
        <p:spPr>
          <a:xfrm>
            <a:off x="4928849" y="6716214"/>
            <a:ext cx="139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Arial"/>
                <a:cs typeface="Arial"/>
              </a:rPr>
              <a:t>« </a:t>
            </a:r>
            <a:r>
              <a:rPr lang="fr-FR" sz="1200" b="1" dirty="0" err="1">
                <a:latin typeface="Arial"/>
                <a:cs typeface="Arial"/>
              </a:rPr>
              <a:t>Closed</a:t>
            </a:r>
            <a:r>
              <a:rPr lang="fr-FR" sz="1200" b="1" dirty="0">
                <a:latin typeface="Arial"/>
                <a:cs typeface="Arial"/>
              </a:rPr>
              <a:t> »</a:t>
            </a:r>
          </a:p>
          <a:p>
            <a:pPr algn="ctr"/>
            <a:r>
              <a:rPr lang="fr-FR" sz="1200" b="1" dirty="0">
                <a:latin typeface="Arial"/>
                <a:cs typeface="Arial"/>
              </a:rPr>
              <a:t>conformation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52CBDCB-0AAC-154D-BAA6-1604298B80CE}"/>
              </a:ext>
            </a:extLst>
          </p:cNvPr>
          <p:cNvSpPr txBox="1"/>
          <p:nvPr/>
        </p:nvSpPr>
        <p:spPr>
          <a:xfrm>
            <a:off x="2765501" y="938932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3BF79E5-EEDA-8B40-A079-DAAD4AB3F6D9}"/>
              </a:ext>
            </a:extLst>
          </p:cNvPr>
          <p:cNvSpPr txBox="1"/>
          <p:nvPr/>
        </p:nvSpPr>
        <p:spPr>
          <a:xfrm>
            <a:off x="388487" y="46770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AA0690-DA3E-6F44-8465-4E0D8889D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99" y="252265"/>
            <a:ext cx="6858000" cy="4178595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3BC1A8F6-7CAA-2243-9120-14428E0D743D}"/>
              </a:ext>
            </a:extLst>
          </p:cNvPr>
          <p:cNvSpPr txBox="1"/>
          <p:nvPr/>
        </p:nvSpPr>
        <p:spPr>
          <a:xfrm>
            <a:off x="300333" y="12360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E589354-9F8E-644A-B63D-F0C76391F0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7856" y="6614870"/>
            <a:ext cx="2984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3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>
            <a:extLst>
              <a:ext uri="{FF2B5EF4-FFF2-40B4-BE49-F238E27FC236}">
                <a16:creationId xmlns:a16="http://schemas.microsoft.com/office/drawing/2014/main" id="{191D458F-A0D2-7944-B364-25CD6B065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8046" y="2723184"/>
            <a:ext cx="2511193" cy="180334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C2DEDF4E-D5BE-D54A-9FCE-65BF6255DE85}"/>
              </a:ext>
            </a:extLst>
          </p:cNvPr>
          <p:cNvSpPr txBox="1"/>
          <p:nvPr/>
        </p:nvSpPr>
        <p:spPr>
          <a:xfrm>
            <a:off x="2709745" y="938932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Fiure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5AE6323-2B1C-1647-918F-D42CC50A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41" y="2709695"/>
            <a:ext cx="3252376" cy="1852619"/>
          </a:xfrm>
          <a:prstGeom prst="rect">
            <a:avLst/>
          </a:prstGeom>
        </p:spPr>
      </p:pic>
      <p:sp>
        <p:nvSpPr>
          <p:cNvPr id="35" name="Cylindre 34">
            <a:extLst>
              <a:ext uri="{FF2B5EF4-FFF2-40B4-BE49-F238E27FC236}">
                <a16:creationId xmlns:a16="http://schemas.microsoft.com/office/drawing/2014/main" id="{DCDAB4E4-1885-0F4A-A96F-D540F42229F9}"/>
              </a:ext>
            </a:extLst>
          </p:cNvPr>
          <p:cNvSpPr/>
          <p:nvPr/>
        </p:nvSpPr>
        <p:spPr>
          <a:xfrm rot="16708118" flipV="1">
            <a:off x="2035369" y="1386318"/>
            <a:ext cx="188456" cy="118895"/>
          </a:xfrm>
          <a:prstGeom prst="can">
            <a:avLst/>
          </a:prstGeom>
          <a:solidFill>
            <a:schemeClr val="accent5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r-FR" sz="1200" b="1" dirty="0">
              <a:latin typeface="Arial"/>
              <a:cs typeface="Arial"/>
            </a:endParaRPr>
          </a:p>
        </p:txBody>
      </p:sp>
      <p:sp>
        <p:nvSpPr>
          <p:cNvPr id="36" name="Cylindre 35">
            <a:extLst>
              <a:ext uri="{FF2B5EF4-FFF2-40B4-BE49-F238E27FC236}">
                <a16:creationId xmlns:a16="http://schemas.microsoft.com/office/drawing/2014/main" id="{94669CFF-F908-8F45-AB22-0BD9C38B95DD}"/>
              </a:ext>
            </a:extLst>
          </p:cNvPr>
          <p:cNvSpPr/>
          <p:nvPr/>
        </p:nvSpPr>
        <p:spPr>
          <a:xfrm rot="16644599" flipV="1">
            <a:off x="2301286" y="1238189"/>
            <a:ext cx="190669" cy="488694"/>
          </a:xfrm>
          <a:prstGeom prst="can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b="1" dirty="0" err="1">
                <a:solidFill>
                  <a:schemeClr val="tx1"/>
                </a:solidFill>
                <a:latin typeface="Arial"/>
                <a:cs typeface="Arial"/>
              </a:rPr>
              <a:t>tail</a:t>
            </a:r>
            <a:endParaRPr lang="fr-FR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Forme libre 36">
            <a:extLst>
              <a:ext uri="{FF2B5EF4-FFF2-40B4-BE49-F238E27FC236}">
                <a16:creationId xmlns:a16="http://schemas.microsoft.com/office/drawing/2014/main" id="{99EAEAC6-02FE-DA4D-B52D-C1BFB9225952}"/>
              </a:ext>
            </a:extLst>
          </p:cNvPr>
          <p:cNvSpPr/>
          <p:nvPr/>
        </p:nvSpPr>
        <p:spPr>
          <a:xfrm rot="210350">
            <a:off x="2610763" y="1528162"/>
            <a:ext cx="366613" cy="184822"/>
          </a:xfrm>
          <a:custGeom>
            <a:avLst/>
            <a:gdLst>
              <a:gd name="connsiteX0" fmla="*/ 0 w 1669870"/>
              <a:gd name="connsiteY0" fmla="*/ 0 h 372983"/>
              <a:gd name="connsiteX1" fmla="*/ 1376540 w 1669870"/>
              <a:gd name="connsiteY1" fmla="*/ 8880 h 372983"/>
              <a:gd name="connsiteX2" fmla="*/ 1669610 w 1669870"/>
              <a:gd name="connsiteY2" fmla="*/ 133208 h 372983"/>
              <a:gd name="connsiteX3" fmla="*/ 1358778 w 1669870"/>
              <a:gd name="connsiteY3" fmla="*/ 372983 h 37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870" h="372983">
                <a:moveTo>
                  <a:pt x="0" y="0"/>
                </a:moveTo>
                <a:lnTo>
                  <a:pt x="1376540" y="8880"/>
                </a:lnTo>
                <a:cubicBezTo>
                  <a:pt x="1654808" y="31081"/>
                  <a:pt x="1672570" y="72524"/>
                  <a:pt x="1669610" y="133208"/>
                </a:cubicBezTo>
                <a:cubicBezTo>
                  <a:pt x="1666650" y="193892"/>
                  <a:pt x="1358778" y="372983"/>
                  <a:pt x="1358778" y="372983"/>
                </a:cubicBezTo>
              </a:path>
            </a:pathLst>
          </a:cu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Cylindre 37">
            <a:extLst>
              <a:ext uri="{FF2B5EF4-FFF2-40B4-BE49-F238E27FC236}">
                <a16:creationId xmlns:a16="http://schemas.microsoft.com/office/drawing/2014/main" id="{D0061DFB-91F1-264A-9F23-DD03A28E5DA8}"/>
              </a:ext>
            </a:extLst>
          </p:cNvPr>
          <p:cNvSpPr/>
          <p:nvPr/>
        </p:nvSpPr>
        <p:spPr>
          <a:xfrm rot="5400000">
            <a:off x="378831" y="1650067"/>
            <a:ext cx="196135" cy="186411"/>
          </a:xfrm>
          <a:prstGeom prst="can">
            <a:avLst/>
          </a:prstGeom>
          <a:solidFill>
            <a:srgbClr val="FFFFFF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fr-FR" sz="1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Cylindre 38">
            <a:extLst>
              <a:ext uri="{FF2B5EF4-FFF2-40B4-BE49-F238E27FC236}">
                <a16:creationId xmlns:a16="http://schemas.microsoft.com/office/drawing/2014/main" id="{8CAFA2FB-13B1-2047-8D07-4F5EB96A546B}"/>
              </a:ext>
            </a:extLst>
          </p:cNvPr>
          <p:cNvSpPr/>
          <p:nvPr/>
        </p:nvSpPr>
        <p:spPr>
          <a:xfrm rot="5400000">
            <a:off x="1057899" y="1112127"/>
            <a:ext cx="196135" cy="1259519"/>
          </a:xfrm>
          <a:prstGeom prst="can">
            <a:avLst/>
          </a:prstGeom>
          <a:solidFill>
            <a:srgbClr val="C80000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>
                <a:latin typeface="Arial"/>
                <a:cs typeface="Arial"/>
              </a:rPr>
              <a:t>CAT</a:t>
            </a:r>
          </a:p>
        </p:txBody>
      </p:sp>
      <p:sp>
        <p:nvSpPr>
          <p:cNvPr id="40" name="Cylindre 39">
            <a:extLst>
              <a:ext uri="{FF2B5EF4-FFF2-40B4-BE49-F238E27FC236}">
                <a16:creationId xmlns:a16="http://schemas.microsoft.com/office/drawing/2014/main" id="{B70E51C3-0B68-484D-B88C-8CC84FFFEFCD}"/>
              </a:ext>
            </a:extLst>
          </p:cNvPr>
          <p:cNvSpPr/>
          <p:nvPr/>
        </p:nvSpPr>
        <p:spPr>
          <a:xfrm rot="5400000">
            <a:off x="2227437" y="1162987"/>
            <a:ext cx="190669" cy="1163265"/>
          </a:xfrm>
          <a:prstGeom prst="can">
            <a:avLst/>
          </a:prstGeom>
          <a:solidFill>
            <a:srgbClr val="482DC7"/>
          </a:solidFill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>
                <a:latin typeface="Arial"/>
                <a:cs typeface="Arial"/>
              </a:rPr>
              <a:t>C2</a:t>
            </a:r>
          </a:p>
        </p:txBody>
      </p:sp>
      <p:sp>
        <p:nvSpPr>
          <p:cNvPr id="27" name="Forme libre 26">
            <a:extLst>
              <a:ext uri="{FF2B5EF4-FFF2-40B4-BE49-F238E27FC236}">
                <a16:creationId xmlns:a16="http://schemas.microsoft.com/office/drawing/2014/main" id="{B2B31525-1CA0-CB47-9A1F-2FA2350C27F9}"/>
              </a:ext>
            </a:extLst>
          </p:cNvPr>
          <p:cNvSpPr/>
          <p:nvPr/>
        </p:nvSpPr>
        <p:spPr>
          <a:xfrm rot="8567022" flipV="1">
            <a:off x="274612" y="1576686"/>
            <a:ext cx="252505" cy="138611"/>
          </a:xfrm>
          <a:custGeom>
            <a:avLst/>
            <a:gdLst>
              <a:gd name="connsiteX0" fmla="*/ 0 w 1669870"/>
              <a:gd name="connsiteY0" fmla="*/ 0 h 372983"/>
              <a:gd name="connsiteX1" fmla="*/ 1376540 w 1669870"/>
              <a:gd name="connsiteY1" fmla="*/ 8880 h 372983"/>
              <a:gd name="connsiteX2" fmla="*/ 1669610 w 1669870"/>
              <a:gd name="connsiteY2" fmla="*/ 133208 h 372983"/>
              <a:gd name="connsiteX3" fmla="*/ 1358778 w 1669870"/>
              <a:gd name="connsiteY3" fmla="*/ 372983 h 372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9870" h="372983">
                <a:moveTo>
                  <a:pt x="0" y="0"/>
                </a:moveTo>
                <a:lnTo>
                  <a:pt x="1376540" y="8880"/>
                </a:lnTo>
                <a:cubicBezTo>
                  <a:pt x="1654808" y="31081"/>
                  <a:pt x="1672570" y="72524"/>
                  <a:pt x="1669610" y="133208"/>
                </a:cubicBezTo>
                <a:cubicBezTo>
                  <a:pt x="1666650" y="193892"/>
                  <a:pt x="1358778" y="372983"/>
                  <a:pt x="1358778" y="372983"/>
                </a:cubicBezTo>
              </a:path>
            </a:pathLst>
          </a:custGeom>
          <a:ln w="1905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30D36EF0-C547-B344-BAD5-085AF36B7C2A}"/>
              </a:ext>
            </a:extLst>
          </p:cNvPr>
          <p:cNvSpPr/>
          <p:nvPr/>
        </p:nvSpPr>
        <p:spPr>
          <a:xfrm>
            <a:off x="380291" y="1076478"/>
            <a:ext cx="552539" cy="507984"/>
          </a:xfrm>
          <a:prstGeom prst="ellipse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glow rad="381000">
              <a:schemeClr val="accent5">
                <a:alpha val="6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385AAF31-82B1-6548-8DA1-E2D4F4CDC482}"/>
              </a:ext>
            </a:extLst>
          </p:cNvPr>
          <p:cNvCxnSpPr>
            <a:cxnSpLocks/>
          </p:cNvCxnSpPr>
          <p:nvPr/>
        </p:nvCxnSpPr>
        <p:spPr>
          <a:xfrm rot="480000">
            <a:off x="1962670" y="1437294"/>
            <a:ext cx="1074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1DA54D2D-3415-E343-9BB6-92D7BF87A2F7}"/>
              </a:ext>
            </a:extLst>
          </p:cNvPr>
          <p:cNvSpPr/>
          <p:nvPr/>
        </p:nvSpPr>
        <p:spPr>
          <a:xfrm>
            <a:off x="1464526" y="1110663"/>
            <a:ext cx="526330" cy="470031"/>
          </a:xfrm>
          <a:prstGeom prst="ellipse">
            <a:avLst/>
          </a:prstGeom>
          <a:solidFill>
            <a:srgbClr val="EBEB00"/>
          </a:solidFill>
          <a:ln>
            <a:solidFill>
              <a:schemeClr val="tx1"/>
            </a:solidFill>
          </a:ln>
          <a:effectLst>
            <a:glow rad="381000">
              <a:srgbClr val="FFFF00">
                <a:alpha val="60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Éclair 30">
            <a:extLst>
              <a:ext uri="{FF2B5EF4-FFF2-40B4-BE49-F238E27FC236}">
                <a16:creationId xmlns:a16="http://schemas.microsoft.com/office/drawing/2014/main" id="{E99B09F6-0111-204E-B67A-376EFC1BB101}"/>
              </a:ext>
            </a:extLst>
          </p:cNvPr>
          <p:cNvSpPr/>
          <p:nvPr/>
        </p:nvSpPr>
        <p:spPr>
          <a:xfrm rot="19797395">
            <a:off x="945666" y="1260416"/>
            <a:ext cx="283759" cy="126014"/>
          </a:xfrm>
          <a:prstGeom prst="lightningBol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clair 31">
            <a:extLst>
              <a:ext uri="{FF2B5EF4-FFF2-40B4-BE49-F238E27FC236}">
                <a16:creationId xmlns:a16="http://schemas.microsoft.com/office/drawing/2014/main" id="{B08E70B8-5A99-2A41-807D-B6DE9D8C3652}"/>
              </a:ext>
            </a:extLst>
          </p:cNvPr>
          <p:cNvSpPr/>
          <p:nvPr/>
        </p:nvSpPr>
        <p:spPr>
          <a:xfrm rot="9009912" flipH="1">
            <a:off x="1489886" y="958981"/>
            <a:ext cx="283759" cy="126014"/>
          </a:xfrm>
          <a:prstGeom prst="lightningBolt">
            <a:avLst/>
          </a:prstGeom>
          <a:solidFill>
            <a:srgbClr val="EBEB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clair 32">
            <a:extLst>
              <a:ext uri="{FF2B5EF4-FFF2-40B4-BE49-F238E27FC236}">
                <a16:creationId xmlns:a16="http://schemas.microsoft.com/office/drawing/2014/main" id="{44F00D52-1364-2B48-A046-04291BFE85C9}"/>
              </a:ext>
            </a:extLst>
          </p:cNvPr>
          <p:cNvSpPr/>
          <p:nvPr/>
        </p:nvSpPr>
        <p:spPr>
          <a:xfrm rot="9882286" flipH="1">
            <a:off x="1694536" y="940493"/>
            <a:ext cx="283759" cy="126014"/>
          </a:xfrm>
          <a:prstGeom prst="lightningBolt">
            <a:avLst/>
          </a:prstGeom>
          <a:solidFill>
            <a:srgbClr val="EBEB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clair 33">
            <a:extLst>
              <a:ext uri="{FF2B5EF4-FFF2-40B4-BE49-F238E27FC236}">
                <a16:creationId xmlns:a16="http://schemas.microsoft.com/office/drawing/2014/main" id="{EC9E59DC-6142-D940-A2CB-E224F7DC4280}"/>
              </a:ext>
            </a:extLst>
          </p:cNvPr>
          <p:cNvSpPr/>
          <p:nvPr/>
        </p:nvSpPr>
        <p:spPr>
          <a:xfrm rot="11562001" flipH="1">
            <a:off x="1875922" y="1017783"/>
            <a:ext cx="283759" cy="126014"/>
          </a:xfrm>
          <a:prstGeom prst="lightningBolt">
            <a:avLst/>
          </a:prstGeom>
          <a:solidFill>
            <a:srgbClr val="EBEB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50E0EC5-847E-7641-822B-E3B16C72C466}"/>
              </a:ext>
            </a:extLst>
          </p:cNvPr>
          <p:cNvSpPr txBox="1"/>
          <p:nvPr/>
        </p:nvSpPr>
        <p:spPr>
          <a:xfrm>
            <a:off x="399526" y="1219921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Rluc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91DD6D2F-FD30-FA48-8626-FD0631ED88CC}"/>
              </a:ext>
            </a:extLst>
          </p:cNvPr>
          <p:cNvSpPr txBox="1"/>
          <p:nvPr/>
        </p:nvSpPr>
        <p:spPr>
          <a:xfrm>
            <a:off x="1488630" y="1227358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YFP</a:t>
            </a:r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46B18383-94FE-7B44-9C2F-5C8071B025D3}"/>
              </a:ext>
            </a:extLst>
          </p:cNvPr>
          <p:cNvGrpSpPr/>
          <p:nvPr/>
        </p:nvGrpSpPr>
        <p:grpSpPr>
          <a:xfrm>
            <a:off x="3893575" y="452485"/>
            <a:ext cx="2720134" cy="1375020"/>
            <a:chOff x="2535326" y="2359287"/>
            <a:chExt cx="4277002" cy="1852534"/>
          </a:xfrm>
        </p:grpSpPr>
        <p:sp>
          <p:nvSpPr>
            <p:cNvPr id="45" name="Cylindre 44">
              <a:extLst>
                <a:ext uri="{FF2B5EF4-FFF2-40B4-BE49-F238E27FC236}">
                  <a16:creationId xmlns:a16="http://schemas.microsoft.com/office/drawing/2014/main" id="{50AE3C10-BFB1-6542-95C3-9911C20F1AC7}"/>
                </a:ext>
              </a:extLst>
            </p:cNvPr>
            <p:cNvSpPr/>
            <p:nvPr/>
          </p:nvSpPr>
          <p:spPr>
            <a:xfrm rot="17922466" flipV="1">
              <a:off x="5578178" y="3144353"/>
              <a:ext cx="277407" cy="188146"/>
            </a:xfrm>
            <a:prstGeom prst="can">
              <a:avLst/>
            </a:prstGeom>
            <a:solidFill>
              <a:schemeClr val="accent5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fr-FR" sz="1200" b="1" dirty="0">
                <a:latin typeface="Arial"/>
                <a:cs typeface="Arial"/>
              </a:endParaRPr>
            </a:p>
          </p:txBody>
        </p:sp>
        <p:sp>
          <p:nvSpPr>
            <p:cNvPr id="46" name="Cylindre 45">
              <a:extLst>
                <a:ext uri="{FF2B5EF4-FFF2-40B4-BE49-F238E27FC236}">
                  <a16:creationId xmlns:a16="http://schemas.microsoft.com/office/drawing/2014/main" id="{3C594E28-57E3-3740-90D0-CDD9181EC742}"/>
                </a:ext>
              </a:extLst>
            </p:cNvPr>
            <p:cNvSpPr/>
            <p:nvPr/>
          </p:nvSpPr>
          <p:spPr>
            <a:xfrm rot="17858947" flipV="1">
              <a:off x="5954289" y="3048720"/>
              <a:ext cx="280665" cy="773337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sz="1200" b="1" dirty="0" err="1">
                  <a:solidFill>
                    <a:srgbClr val="000000"/>
                  </a:solidFill>
                  <a:latin typeface="Arial"/>
                  <a:cs typeface="Arial"/>
                </a:rPr>
                <a:t>tail</a:t>
              </a:r>
              <a:endParaRPr lang="fr-FR" sz="1200" b="1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77B10ADD-06FA-0245-9FCD-6FAB52EB4A17}"/>
                </a:ext>
              </a:extLst>
            </p:cNvPr>
            <p:cNvCxnSpPr>
              <a:cxnSpLocks/>
            </p:cNvCxnSpPr>
            <p:nvPr/>
          </p:nvCxnSpPr>
          <p:spPr>
            <a:xfrm rot="1694348">
              <a:off x="5468100" y="3164764"/>
              <a:ext cx="17008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AFABCEBC-F3DF-B443-B9F5-B12D9AFCED52}"/>
                </a:ext>
              </a:extLst>
            </p:cNvPr>
            <p:cNvSpPr/>
            <p:nvPr/>
          </p:nvSpPr>
          <p:spPr>
            <a:xfrm rot="1214348">
              <a:off x="4754673" y="2534235"/>
              <a:ext cx="832894" cy="691885"/>
            </a:xfrm>
            <a:prstGeom prst="ellipse">
              <a:avLst/>
            </a:prstGeom>
            <a:solidFill>
              <a:srgbClr val="EBEB00"/>
            </a:solidFill>
            <a:ln>
              <a:solidFill>
                <a:schemeClr val="tx1"/>
              </a:solidFill>
            </a:ln>
            <a:effectLst>
              <a:glow rad="381000">
                <a:srgbClr val="FFFF00">
                  <a:alpha val="60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9" name="Éclair 48">
              <a:extLst>
                <a:ext uri="{FF2B5EF4-FFF2-40B4-BE49-F238E27FC236}">
                  <a16:creationId xmlns:a16="http://schemas.microsoft.com/office/drawing/2014/main" id="{FC886ECC-354A-9841-BE3C-B1D00D35C0BD}"/>
                </a:ext>
              </a:extLst>
            </p:cNvPr>
            <p:cNvSpPr/>
            <p:nvPr/>
          </p:nvSpPr>
          <p:spPr>
            <a:xfrm rot="11090481" flipH="1">
              <a:off x="5293987" y="2359287"/>
              <a:ext cx="449036" cy="185493"/>
            </a:xfrm>
            <a:prstGeom prst="lightningBolt">
              <a:avLst/>
            </a:prstGeom>
            <a:solidFill>
              <a:srgbClr val="EBEB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Forme libre 49">
              <a:extLst>
                <a:ext uri="{FF2B5EF4-FFF2-40B4-BE49-F238E27FC236}">
                  <a16:creationId xmlns:a16="http://schemas.microsoft.com/office/drawing/2014/main" id="{44ECDE4F-56A9-604B-B29A-070D2C112CBD}"/>
                </a:ext>
              </a:extLst>
            </p:cNvPr>
            <p:cNvSpPr/>
            <p:nvPr/>
          </p:nvSpPr>
          <p:spPr>
            <a:xfrm rot="2547880">
              <a:off x="6232179" y="3752863"/>
              <a:ext cx="580149" cy="272058"/>
            </a:xfrm>
            <a:custGeom>
              <a:avLst/>
              <a:gdLst>
                <a:gd name="connsiteX0" fmla="*/ 0 w 1669870"/>
                <a:gd name="connsiteY0" fmla="*/ 0 h 372983"/>
                <a:gd name="connsiteX1" fmla="*/ 1376540 w 1669870"/>
                <a:gd name="connsiteY1" fmla="*/ 8880 h 372983"/>
                <a:gd name="connsiteX2" fmla="*/ 1669610 w 1669870"/>
                <a:gd name="connsiteY2" fmla="*/ 133208 h 372983"/>
                <a:gd name="connsiteX3" fmla="*/ 1358778 w 1669870"/>
                <a:gd name="connsiteY3" fmla="*/ 372983 h 37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9870" h="372983">
                  <a:moveTo>
                    <a:pt x="0" y="0"/>
                  </a:moveTo>
                  <a:lnTo>
                    <a:pt x="1376540" y="8880"/>
                  </a:lnTo>
                  <a:cubicBezTo>
                    <a:pt x="1654808" y="31081"/>
                    <a:pt x="1672570" y="72524"/>
                    <a:pt x="1669610" y="133208"/>
                  </a:cubicBezTo>
                  <a:cubicBezTo>
                    <a:pt x="1666650" y="193892"/>
                    <a:pt x="1358778" y="372983"/>
                    <a:pt x="1358778" y="37298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Cylindre 50">
              <a:extLst>
                <a:ext uri="{FF2B5EF4-FFF2-40B4-BE49-F238E27FC236}">
                  <a16:creationId xmlns:a16="http://schemas.microsoft.com/office/drawing/2014/main" id="{C9896CE0-E118-9740-935B-17CA98D96EED}"/>
                </a:ext>
              </a:extLst>
            </p:cNvPr>
            <p:cNvSpPr/>
            <p:nvPr/>
          </p:nvSpPr>
          <p:spPr>
            <a:xfrm rot="5400000">
              <a:off x="2700962" y="3916260"/>
              <a:ext cx="288710" cy="294987"/>
            </a:xfrm>
            <a:prstGeom prst="can">
              <a:avLst/>
            </a:prstGeom>
            <a:solidFill>
              <a:srgbClr val="FFFFFF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fr-FR" sz="12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2" name="Cylindre 51">
              <a:extLst>
                <a:ext uri="{FF2B5EF4-FFF2-40B4-BE49-F238E27FC236}">
                  <a16:creationId xmlns:a16="http://schemas.microsoft.com/office/drawing/2014/main" id="{028012CD-E082-7E40-9303-D03EFCBCA820}"/>
                </a:ext>
              </a:extLst>
            </p:cNvPr>
            <p:cNvSpPr/>
            <p:nvPr/>
          </p:nvSpPr>
          <p:spPr>
            <a:xfrm rot="5400000">
              <a:off x="3785674" y="3070900"/>
              <a:ext cx="288710" cy="1993132"/>
            </a:xfrm>
            <a:prstGeom prst="can">
              <a:avLst/>
            </a:prstGeom>
            <a:solidFill>
              <a:srgbClr val="C80000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sz="1400" b="1" dirty="0">
                  <a:latin typeface="Arial"/>
                  <a:cs typeface="Arial"/>
                </a:rPr>
                <a:t>CAT</a:t>
              </a:r>
            </a:p>
          </p:txBody>
        </p:sp>
        <p:sp>
          <p:nvSpPr>
            <p:cNvPr id="53" name="Cylindre 52">
              <a:extLst>
                <a:ext uri="{FF2B5EF4-FFF2-40B4-BE49-F238E27FC236}">
                  <a16:creationId xmlns:a16="http://schemas.microsoft.com/office/drawing/2014/main" id="{CD061EDE-1B15-EA47-9C26-488A0FD04033}"/>
                </a:ext>
              </a:extLst>
            </p:cNvPr>
            <p:cNvSpPr/>
            <p:nvPr/>
          </p:nvSpPr>
          <p:spPr>
            <a:xfrm rot="5400000">
              <a:off x="5636114" y="3151081"/>
              <a:ext cx="280665" cy="1840815"/>
            </a:xfrm>
            <a:prstGeom prst="can">
              <a:avLst/>
            </a:prstGeom>
            <a:solidFill>
              <a:srgbClr val="482DC7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sz="1400" b="1" dirty="0">
                  <a:latin typeface="Arial"/>
                  <a:cs typeface="Arial"/>
                </a:rPr>
                <a:t>C2</a:t>
              </a:r>
            </a:p>
          </p:txBody>
        </p:sp>
        <p:sp>
          <p:nvSpPr>
            <p:cNvPr id="54" name="Forme libre 53">
              <a:extLst>
                <a:ext uri="{FF2B5EF4-FFF2-40B4-BE49-F238E27FC236}">
                  <a16:creationId xmlns:a16="http://schemas.microsoft.com/office/drawing/2014/main" id="{8BA5AE83-2F34-C54C-A0A9-E9A490D36B29}"/>
                </a:ext>
              </a:extLst>
            </p:cNvPr>
            <p:cNvSpPr/>
            <p:nvPr/>
          </p:nvSpPr>
          <p:spPr>
            <a:xfrm rot="8567022" flipV="1">
              <a:off x="2535326" y="3824290"/>
              <a:ext cx="399577" cy="204036"/>
            </a:xfrm>
            <a:custGeom>
              <a:avLst/>
              <a:gdLst>
                <a:gd name="connsiteX0" fmla="*/ 0 w 1669870"/>
                <a:gd name="connsiteY0" fmla="*/ 0 h 372983"/>
                <a:gd name="connsiteX1" fmla="*/ 1376540 w 1669870"/>
                <a:gd name="connsiteY1" fmla="*/ 8880 h 372983"/>
                <a:gd name="connsiteX2" fmla="*/ 1669610 w 1669870"/>
                <a:gd name="connsiteY2" fmla="*/ 133208 h 372983"/>
                <a:gd name="connsiteX3" fmla="*/ 1358778 w 1669870"/>
                <a:gd name="connsiteY3" fmla="*/ 372983 h 37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9870" h="372983">
                  <a:moveTo>
                    <a:pt x="0" y="0"/>
                  </a:moveTo>
                  <a:lnTo>
                    <a:pt x="1376540" y="8880"/>
                  </a:lnTo>
                  <a:cubicBezTo>
                    <a:pt x="1654808" y="31081"/>
                    <a:pt x="1672570" y="72524"/>
                    <a:pt x="1669610" y="133208"/>
                  </a:cubicBezTo>
                  <a:cubicBezTo>
                    <a:pt x="1666650" y="193892"/>
                    <a:pt x="1358778" y="372983"/>
                    <a:pt x="1358778" y="37298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E3C057E4-84F9-E144-8A9D-5EBB85CAF631}"/>
                </a:ext>
              </a:extLst>
            </p:cNvPr>
            <p:cNvSpPr/>
            <p:nvPr/>
          </p:nvSpPr>
          <p:spPr>
            <a:xfrm>
              <a:off x="2702556" y="3087986"/>
              <a:ext cx="921301" cy="747751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  <a:effectLst>
              <a:glow rad="381000">
                <a:schemeClr val="accent5">
                  <a:alpha val="60000"/>
                </a:scheme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b="1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56" name="Éclair 55">
              <a:extLst>
                <a:ext uri="{FF2B5EF4-FFF2-40B4-BE49-F238E27FC236}">
                  <a16:creationId xmlns:a16="http://schemas.microsoft.com/office/drawing/2014/main" id="{5EC0E9B4-C4F8-6C43-89FA-0C2578D49150}"/>
                </a:ext>
              </a:extLst>
            </p:cNvPr>
            <p:cNvSpPr/>
            <p:nvPr/>
          </p:nvSpPr>
          <p:spPr>
            <a:xfrm rot="19797395">
              <a:off x="3597238" y="3358741"/>
              <a:ext cx="449036" cy="185493"/>
            </a:xfrm>
            <a:prstGeom prst="lightningBol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ZoneTexte 56">
            <a:extLst>
              <a:ext uri="{FF2B5EF4-FFF2-40B4-BE49-F238E27FC236}">
                <a16:creationId xmlns:a16="http://schemas.microsoft.com/office/drawing/2014/main" id="{AB81B554-1531-C442-B45B-207AEE0128F5}"/>
              </a:ext>
            </a:extLst>
          </p:cNvPr>
          <p:cNvSpPr txBox="1"/>
          <p:nvPr/>
        </p:nvSpPr>
        <p:spPr>
          <a:xfrm>
            <a:off x="4042175" y="1158517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Rluc</a:t>
            </a:r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CB029AF0-E8B9-1D47-9E11-1CC3C1421DED}"/>
              </a:ext>
            </a:extLst>
          </p:cNvPr>
          <p:cNvSpPr txBox="1"/>
          <p:nvPr/>
        </p:nvSpPr>
        <p:spPr>
          <a:xfrm>
            <a:off x="5333423" y="700609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YFP</a:t>
            </a:r>
          </a:p>
        </p:txBody>
      </p: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238744D8-5373-C94D-95C1-D76A3F1E6641}"/>
              </a:ext>
            </a:extLst>
          </p:cNvPr>
          <p:cNvCxnSpPr/>
          <p:nvPr/>
        </p:nvCxnSpPr>
        <p:spPr>
          <a:xfrm>
            <a:off x="3088888" y="1752740"/>
            <a:ext cx="65702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ZoneTexte 60">
            <a:extLst>
              <a:ext uri="{FF2B5EF4-FFF2-40B4-BE49-F238E27FC236}">
                <a16:creationId xmlns:a16="http://schemas.microsoft.com/office/drawing/2014/main" id="{5EA3E31D-15F8-8749-BA39-DC5BAEF8E7F3}"/>
              </a:ext>
            </a:extLst>
          </p:cNvPr>
          <p:cNvSpPr txBox="1"/>
          <p:nvPr/>
        </p:nvSpPr>
        <p:spPr>
          <a:xfrm>
            <a:off x="2826665" y="1870885"/>
            <a:ext cx="122341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Conformational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4133E2A6-CE88-CF4D-8778-E40F4DE88EA9}"/>
              </a:ext>
            </a:extLst>
          </p:cNvPr>
          <p:cNvSpPr txBox="1"/>
          <p:nvPr/>
        </p:nvSpPr>
        <p:spPr>
          <a:xfrm>
            <a:off x="390160" y="368936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3CB28F0A-28CA-9641-9C87-843F4DDBDC40}"/>
              </a:ext>
            </a:extLst>
          </p:cNvPr>
          <p:cNvSpPr txBox="1"/>
          <p:nvPr/>
        </p:nvSpPr>
        <p:spPr>
          <a:xfrm>
            <a:off x="424386" y="239359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AFAE16DB-0094-C043-9B13-F40852F8C0C4}"/>
              </a:ext>
            </a:extLst>
          </p:cNvPr>
          <p:cNvSpPr txBox="1"/>
          <p:nvPr/>
        </p:nvSpPr>
        <p:spPr>
          <a:xfrm>
            <a:off x="4011357" y="238988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7219CE44-3686-944C-A545-3ABE66B36ED8}"/>
              </a:ext>
            </a:extLst>
          </p:cNvPr>
          <p:cNvGrpSpPr/>
          <p:nvPr/>
        </p:nvGrpSpPr>
        <p:grpSpPr>
          <a:xfrm>
            <a:off x="706209" y="5319565"/>
            <a:ext cx="2702764" cy="899461"/>
            <a:chOff x="274612" y="1553807"/>
            <a:chExt cx="2702764" cy="899461"/>
          </a:xfrm>
        </p:grpSpPr>
        <p:grpSp>
          <p:nvGrpSpPr>
            <p:cNvPr id="65" name="Groupe 64">
              <a:extLst>
                <a:ext uri="{FF2B5EF4-FFF2-40B4-BE49-F238E27FC236}">
                  <a16:creationId xmlns:a16="http://schemas.microsoft.com/office/drawing/2014/main" id="{9106A114-1128-4644-AAEC-4775C30FC693}"/>
                </a:ext>
              </a:extLst>
            </p:cNvPr>
            <p:cNvGrpSpPr/>
            <p:nvPr/>
          </p:nvGrpSpPr>
          <p:grpSpPr>
            <a:xfrm>
              <a:off x="274612" y="1553807"/>
              <a:ext cx="2702764" cy="899461"/>
              <a:chOff x="2514045" y="731510"/>
              <a:chExt cx="4277002" cy="1324006"/>
            </a:xfrm>
          </p:grpSpPr>
          <p:grpSp>
            <p:nvGrpSpPr>
              <p:cNvPr id="68" name="Groupe 67">
                <a:extLst>
                  <a:ext uri="{FF2B5EF4-FFF2-40B4-BE49-F238E27FC236}">
                    <a16:creationId xmlns:a16="http://schemas.microsoft.com/office/drawing/2014/main" id="{02CC3E80-A7BB-7E45-BFF3-A1BE8199C4BA}"/>
                  </a:ext>
                </a:extLst>
              </p:cNvPr>
              <p:cNvGrpSpPr/>
              <p:nvPr/>
            </p:nvGrpSpPr>
            <p:grpSpPr>
              <a:xfrm>
                <a:off x="2676542" y="1336567"/>
                <a:ext cx="4114505" cy="718949"/>
                <a:chOff x="1136365" y="4731577"/>
                <a:chExt cx="4114505" cy="718949"/>
              </a:xfrm>
            </p:grpSpPr>
            <p:sp>
              <p:nvSpPr>
                <p:cNvPr id="77" name="Cylindre 76">
                  <a:extLst>
                    <a:ext uri="{FF2B5EF4-FFF2-40B4-BE49-F238E27FC236}">
                      <a16:creationId xmlns:a16="http://schemas.microsoft.com/office/drawing/2014/main" id="{5D5D9658-5E2A-A945-A754-E6DE560225A6}"/>
                    </a:ext>
                  </a:extLst>
                </p:cNvPr>
                <p:cNvSpPr/>
                <p:nvPr/>
              </p:nvSpPr>
              <p:spPr>
                <a:xfrm rot="16708118" flipV="1">
                  <a:off x="3770594" y="4776208"/>
                  <a:ext cx="277407" cy="188146"/>
                </a:xfrm>
                <a:prstGeom prst="can">
                  <a:avLst/>
                </a:prstGeom>
                <a:solidFill>
                  <a:schemeClr val="accent5"/>
                </a:solidFill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endParaRPr lang="fr-FR" sz="1200" b="1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78" name="Cylindre 77">
                  <a:extLst>
                    <a:ext uri="{FF2B5EF4-FFF2-40B4-BE49-F238E27FC236}">
                      <a16:creationId xmlns:a16="http://schemas.microsoft.com/office/drawing/2014/main" id="{F903D4A6-530E-E143-99CF-E088A351E8C0}"/>
                    </a:ext>
                  </a:extLst>
                </p:cNvPr>
                <p:cNvSpPr/>
                <p:nvPr/>
              </p:nvSpPr>
              <p:spPr>
                <a:xfrm rot="16644599" flipV="1">
                  <a:off x="4191519" y="4537739"/>
                  <a:ext cx="280665" cy="773337"/>
                </a:xfrm>
                <a:prstGeom prst="can">
                  <a:avLst/>
                </a:prstGeom>
                <a:solidFill>
                  <a:schemeClr val="bg1">
                    <a:lumMod val="75000"/>
                  </a:schemeClr>
                </a:solidFill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fr-FR" sz="1200" b="1" dirty="0" err="1">
                      <a:solidFill>
                        <a:srgbClr val="000000"/>
                      </a:solidFill>
                      <a:latin typeface="Arial"/>
                      <a:cs typeface="Arial"/>
                    </a:rPr>
                    <a:t>tail</a:t>
                  </a:r>
                  <a:endParaRPr lang="fr-FR" sz="1200" b="1" dirty="0">
                    <a:solidFill>
                      <a:srgbClr val="0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9" name="Forme libre 78">
                  <a:extLst>
                    <a:ext uri="{FF2B5EF4-FFF2-40B4-BE49-F238E27FC236}">
                      <a16:creationId xmlns:a16="http://schemas.microsoft.com/office/drawing/2014/main" id="{2FF2D0BE-A735-9049-82A3-F682A5212379}"/>
                    </a:ext>
                  </a:extLst>
                </p:cNvPr>
                <p:cNvSpPr/>
                <p:nvPr/>
              </p:nvSpPr>
              <p:spPr>
                <a:xfrm rot="210350">
                  <a:off x="4670721" y="4991568"/>
                  <a:ext cx="580149" cy="272058"/>
                </a:xfrm>
                <a:custGeom>
                  <a:avLst/>
                  <a:gdLst>
                    <a:gd name="connsiteX0" fmla="*/ 0 w 1669870"/>
                    <a:gd name="connsiteY0" fmla="*/ 0 h 372983"/>
                    <a:gd name="connsiteX1" fmla="*/ 1376540 w 1669870"/>
                    <a:gd name="connsiteY1" fmla="*/ 8880 h 372983"/>
                    <a:gd name="connsiteX2" fmla="*/ 1669610 w 1669870"/>
                    <a:gd name="connsiteY2" fmla="*/ 133208 h 372983"/>
                    <a:gd name="connsiteX3" fmla="*/ 1358778 w 1669870"/>
                    <a:gd name="connsiteY3" fmla="*/ 372983 h 3729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69870" h="372983">
                      <a:moveTo>
                        <a:pt x="0" y="0"/>
                      </a:moveTo>
                      <a:lnTo>
                        <a:pt x="1376540" y="8880"/>
                      </a:lnTo>
                      <a:cubicBezTo>
                        <a:pt x="1654808" y="31081"/>
                        <a:pt x="1672570" y="72524"/>
                        <a:pt x="1669610" y="133208"/>
                      </a:cubicBezTo>
                      <a:cubicBezTo>
                        <a:pt x="1666650" y="193892"/>
                        <a:pt x="1358778" y="372983"/>
                        <a:pt x="1358778" y="372983"/>
                      </a:cubicBezTo>
                    </a:path>
                  </a:pathLst>
                </a:custGeom>
                <a:ln w="19050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0" name="Cylindre 79">
                  <a:extLst>
                    <a:ext uri="{FF2B5EF4-FFF2-40B4-BE49-F238E27FC236}">
                      <a16:creationId xmlns:a16="http://schemas.microsoft.com/office/drawing/2014/main" id="{A34E0B58-5A19-A64E-8867-2B0CE8CF9973}"/>
                    </a:ext>
                  </a:extLst>
                </p:cNvPr>
                <p:cNvSpPr/>
                <p:nvPr/>
              </p:nvSpPr>
              <p:spPr>
                <a:xfrm rot="5400000">
                  <a:off x="1139504" y="5154965"/>
                  <a:ext cx="288710" cy="294987"/>
                </a:xfrm>
                <a:prstGeom prst="can">
                  <a:avLst/>
                </a:prstGeom>
                <a:solidFill>
                  <a:srgbClr val="FFFFFF"/>
                </a:solidFill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endParaRPr lang="fr-FR" sz="1200" b="1" dirty="0">
                    <a:solidFill>
                      <a:schemeClr val="tx1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81" name="Cylindre 80">
                  <a:extLst>
                    <a:ext uri="{FF2B5EF4-FFF2-40B4-BE49-F238E27FC236}">
                      <a16:creationId xmlns:a16="http://schemas.microsoft.com/office/drawing/2014/main" id="{5316F7D9-20AC-9248-A6ED-304EA7AA01CD}"/>
                    </a:ext>
                  </a:extLst>
                </p:cNvPr>
                <p:cNvSpPr/>
                <p:nvPr/>
              </p:nvSpPr>
              <p:spPr>
                <a:xfrm rot="5400000">
                  <a:off x="2224216" y="4309605"/>
                  <a:ext cx="288710" cy="1993132"/>
                </a:xfrm>
                <a:prstGeom prst="can">
                  <a:avLst/>
                </a:prstGeom>
                <a:solidFill>
                  <a:srgbClr val="C80000"/>
                </a:solidFill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fr-FR" sz="1400" b="1" dirty="0">
                      <a:latin typeface="Arial"/>
                      <a:cs typeface="Arial"/>
                    </a:rPr>
                    <a:t>CAT</a:t>
                  </a:r>
                </a:p>
              </p:txBody>
            </p:sp>
            <p:sp>
              <p:nvSpPr>
                <p:cNvPr id="82" name="Cylindre 81">
                  <a:extLst>
                    <a:ext uri="{FF2B5EF4-FFF2-40B4-BE49-F238E27FC236}">
                      <a16:creationId xmlns:a16="http://schemas.microsoft.com/office/drawing/2014/main" id="{71E24B75-BEC4-7F4C-A6ED-7D184B767764}"/>
                    </a:ext>
                  </a:extLst>
                </p:cNvPr>
                <p:cNvSpPr/>
                <p:nvPr/>
              </p:nvSpPr>
              <p:spPr>
                <a:xfrm rot="5400000">
                  <a:off x="4074656" y="4389786"/>
                  <a:ext cx="280665" cy="1840815"/>
                </a:xfrm>
                <a:prstGeom prst="can">
                  <a:avLst/>
                </a:prstGeom>
                <a:solidFill>
                  <a:srgbClr val="482DC7"/>
                </a:solidFill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fr-FR" sz="1400" b="1" dirty="0">
                      <a:latin typeface="Arial"/>
                      <a:cs typeface="Arial"/>
                    </a:rPr>
                    <a:t>C2</a:t>
                  </a:r>
                </a:p>
              </p:txBody>
            </p:sp>
          </p:grpSp>
          <p:sp>
            <p:nvSpPr>
              <p:cNvPr id="69" name="Forme libre 68">
                <a:extLst>
                  <a:ext uri="{FF2B5EF4-FFF2-40B4-BE49-F238E27FC236}">
                    <a16:creationId xmlns:a16="http://schemas.microsoft.com/office/drawing/2014/main" id="{9E2BB922-CECE-A046-A04C-3EDBCE7F541D}"/>
                  </a:ext>
                </a:extLst>
              </p:cNvPr>
              <p:cNvSpPr/>
              <p:nvPr/>
            </p:nvSpPr>
            <p:spPr>
              <a:xfrm rot="8567022" flipV="1">
                <a:off x="2514045" y="1667985"/>
                <a:ext cx="399577" cy="204036"/>
              </a:xfrm>
              <a:custGeom>
                <a:avLst/>
                <a:gdLst>
                  <a:gd name="connsiteX0" fmla="*/ 0 w 1669870"/>
                  <a:gd name="connsiteY0" fmla="*/ 0 h 372983"/>
                  <a:gd name="connsiteX1" fmla="*/ 1376540 w 1669870"/>
                  <a:gd name="connsiteY1" fmla="*/ 8880 h 372983"/>
                  <a:gd name="connsiteX2" fmla="*/ 1669610 w 1669870"/>
                  <a:gd name="connsiteY2" fmla="*/ 133208 h 372983"/>
                  <a:gd name="connsiteX3" fmla="*/ 1358778 w 1669870"/>
                  <a:gd name="connsiteY3" fmla="*/ 372983 h 372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9870" h="372983">
                    <a:moveTo>
                      <a:pt x="0" y="0"/>
                    </a:moveTo>
                    <a:lnTo>
                      <a:pt x="1376540" y="8880"/>
                    </a:lnTo>
                    <a:cubicBezTo>
                      <a:pt x="1654808" y="31081"/>
                      <a:pt x="1672570" y="72524"/>
                      <a:pt x="1669610" y="133208"/>
                    </a:cubicBezTo>
                    <a:cubicBezTo>
                      <a:pt x="1666650" y="193892"/>
                      <a:pt x="1358778" y="372983"/>
                      <a:pt x="1358778" y="372983"/>
                    </a:cubicBezTo>
                  </a:path>
                </a:pathLst>
              </a:custGeom>
              <a:ln w="1905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59544326-7371-4A43-A38F-BC4F7C774F29}"/>
                  </a:ext>
                </a:extLst>
              </p:cNvPr>
              <p:cNvSpPr/>
              <p:nvPr/>
            </p:nvSpPr>
            <p:spPr>
              <a:xfrm>
                <a:off x="2681278" y="931680"/>
                <a:ext cx="874368" cy="747752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glow rad="381000">
                  <a:schemeClr val="accent5">
                    <a:alpha val="60000"/>
                  </a:schemeClr>
                </a:glo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b="1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  <p:cxnSp>
            <p:nvCxnSpPr>
              <p:cNvPr id="71" name="Connecteur droit 70">
                <a:extLst>
                  <a:ext uri="{FF2B5EF4-FFF2-40B4-BE49-F238E27FC236}">
                    <a16:creationId xmlns:a16="http://schemas.microsoft.com/office/drawing/2014/main" id="{BB310FAC-AF2F-DA40-A3C2-D576783A7DE5}"/>
                  </a:ext>
                </a:extLst>
              </p:cNvPr>
              <p:cNvCxnSpPr>
                <a:cxnSpLocks/>
              </p:cNvCxnSpPr>
              <p:nvPr/>
            </p:nvCxnSpPr>
            <p:spPr>
              <a:xfrm rot="480000">
                <a:off x="5185320" y="1462801"/>
                <a:ext cx="17008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id="{AD341F11-EC7D-EB4A-9D9B-C5894497F13A}"/>
                  </a:ext>
                </a:extLst>
              </p:cNvPr>
              <p:cNvSpPr/>
              <p:nvPr/>
            </p:nvSpPr>
            <p:spPr>
              <a:xfrm>
                <a:off x="4397030" y="982000"/>
                <a:ext cx="832894" cy="691885"/>
              </a:xfrm>
              <a:prstGeom prst="ellipse">
                <a:avLst/>
              </a:prstGeom>
              <a:solidFill>
                <a:srgbClr val="EBEB00"/>
              </a:solidFill>
              <a:ln>
                <a:solidFill>
                  <a:schemeClr val="tx1"/>
                </a:solidFill>
              </a:ln>
              <a:effectLst>
                <a:glow rad="381000">
                  <a:srgbClr val="FFFF00">
                    <a:alpha val="60000"/>
                  </a:srgbClr>
                </a:glo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800" b="1" dirty="0">
                  <a:solidFill>
                    <a:schemeClr val="tx1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3" name="Éclair 72">
                <a:extLst>
                  <a:ext uri="{FF2B5EF4-FFF2-40B4-BE49-F238E27FC236}">
                    <a16:creationId xmlns:a16="http://schemas.microsoft.com/office/drawing/2014/main" id="{3FDE2F8F-02EC-6C49-A4C6-A919D93CB3D0}"/>
                  </a:ext>
                </a:extLst>
              </p:cNvPr>
              <p:cNvSpPr/>
              <p:nvPr/>
            </p:nvSpPr>
            <p:spPr>
              <a:xfrm rot="19797395">
                <a:off x="3575957" y="1202436"/>
                <a:ext cx="449036" cy="185493"/>
              </a:xfrm>
              <a:prstGeom prst="lightningBol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Éclair 73">
                <a:extLst>
                  <a:ext uri="{FF2B5EF4-FFF2-40B4-BE49-F238E27FC236}">
                    <a16:creationId xmlns:a16="http://schemas.microsoft.com/office/drawing/2014/main" id="{AAD4838E-C20B-F444-87AA-EEC55AD718EA}"/>
                  </a:ext>
                </a:extLst>
              </p:cNvPr>
              <p:cNvSpPr/>
              <p:nvPr/>
            </p:nvSpPr>
            <p:spPr>
              <a:xfrm rot="9009912" flipH="1">
                <a:off x="4437161" y="758725"/>
                <a:ext cx="449036" cy="185493"/>
              </a:xfrm>
              <a:prstGeom prst="lightningBolt">
                <a:avLst/>
              </a:prstGeom>
              <a:solidFill>
                <a:srgbClr val="EBEB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Éclair 74">
                <a:extLst>
                  <a:ext uri="{FF2B5EF4-FFF2-40B4-BE49-F238E27FC236}">
                    <a16:creationId xmlns:a16="http://schemas.microsoft.com/office/drawing/2014/main" id="{36EA5B48-C351-8D47-9577-D78314F34451}"/>
                  </a:ext>
                </a:extLst>
              </p:cNvPr>
              <p:cNvSpPr/>
              <p:nvPr/>
            </p:nvSpPr>
            <p:spPr>
              <a:xfrm rot="9882286" flipH="1">
                <a:off x="4761011" y="731510"/>
                <a:ext cx="449036" cy="185493"/>
              </a:xfrm>
              <a:prstGeom prst="lightningBolt">
                <a:avLst/>
              </a:prstGeom>
              <a:solidFill>
                <a:srgbClr val="EBEB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Éclair 75">
                <a:extLst>
                  <a:ext uri="{FF2B5EF4-FFF2-40B4-BE49-F238E27FC236}">
                    <a16:creationId xmlns:a16="http://schemas.microsoft.com/office/drawing/2014/main" id="{6574A781-8D29-0D46-945D-01050AC9DE6C}"/>
                  </a:ext>
                </a:extLst>
              </p:cNvPr>
              <p:cNvSpPr/>
              <p:nvPr/>
            </p:nvSpPr>
            <p:spPr>
              <a:xfrm rot="11562001" flipH="1">
                <a:off x="5048045" y="845281"/>
                <a:ext cx="449036" cy="185493"/>
              </a:xfrm>
              <a:prstGeom prst="lightningBolt">
                <a:avLst/>
              </a:prstGeom>
              <a:solidFill>
                <a:srgbClr val="EBEB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35854F53-B084-7C4E-9FF4-1C289EB858BE}"/>
                </a:ext>
              </a:extLst>
            </p:cNvPr>
            <p:cNvSpPr txBox="1"/>
            <p:nvPr/>
          </p:nvSpPr>
          <p:spPr>
            <a:xfrm>
              <a:off x="399526" y="1833235"/>
              <a:ext cx="518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Rluc</a:t>
              </a:r>
              <a:endParaRPr lang="fr-FR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76860150-72A8-4A42-898C-3338FE3E5FB4}"/>
                </a:ext>
              </a:extLst>
            </p:cNvPr>
            <p:cNvSpPr txBox="1"/>
            <p:nvPr/>
          </p:nvSpPr>
          <p:spPr>
            <a:xfrm>
              <a:off x="1488630" y="1840672"/>
              <a:ext cx="4844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YFP</a:t>
              </a:r>
            </a:p>
          </p:txBody>
        </p:sp>
      </p:grpSp>
      <p:sp>
        <p:nvSpPr>
          <p:cNvPr id="83" name="ZoneTexte 82">
            <a:extLst>
              <a:ext uri="{FF2B5EF4-FFF2-40B4-BE49-F238E27FC236}">
                <a16:creationId xmlns:a16="http://schemas.microsoft.com/office/drawing/2014/main" id="{23B44239-BEE7-E842-9A49-BBB412521586}"/>
              </a:ext>
            </a:extLst>
          </p:cNvPr>
          <p:cNvSpPr txBox="1"/>
          <p:nvPr/>
        </p:nvSpPr>
        <p:spPr>
          <a:xfrm>
            <a:off x="3685063" y="5275818"/>
            <a:ext cx="377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5B1621B2-5F00-ED46-B318-0BE8E66903D7}"/>
              </a:ext>
            </a:extLst>
          </p:cNvPr>
          <p:cNvSpPr txBox="1"/>
          <p:nvPr/>
        </p:nvSpPr>
        <p:spPr>
          <a:xfrm>
            <a:off x="839463" y="6444389"/>
            <a:ext cx="228940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modes to</a:t>
            </a:r>
          </a:p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monitor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conformational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change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07183EE2-D9E9-0146-9B45-D5C9DD31E26D}"/>
              </a:ext>
            </a:extLst>
          </p:cNvPr>
          <p:cNvSpPr txBox="1"/>
          <p:nvPr/>
        </p:nvSpPr>
        <p:spPr>
          <a:xfrm>
            <a:off x="211797" y="7032467"/>
            <a:ext cx="37000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-Structure/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analyses -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targeted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mutagenesis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-PTEN-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interaction</a:t>
            </a:r>
          </a:p>
          <a:p>
            <a:pPr algn="just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-Modulation of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signalling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pathways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-Analyses of cancer-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mutants</a:t>
            </a:r>
          </a:p>
          <a:p>
            <a:pPr algn="just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-Analyses of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therapeutic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agents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AFAE16DB-0094-C043-9B13-F40852F8C0C4}"/>
              </a:ext>
            </a:extLst>
          </p:cNvPr>
          <p:cNvSpPr txBox="1"/>
          <p:nvPr/>
        </p:nvSpPr>
        <p:spPr>
          <a:xfrm>
            <a:off x="73074" y="5319041"/>
            <a:ext cx="38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AB8EB75-E25E-B04E-A9F8-0AF3F3180A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5413" y="5319041"/>
            <a:ext cx="3008227" cy="230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17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2180</TotalTime>
  <Words>189</Words>
  <Application>Microsoft Macintosh PowerPoint</Application>
  <PresentationFormat>Format A4 (210 x 297 mm)</PresentationFormat>
  <Paragraphs>111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ＭＳ 明朝</vt:lpstr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Eric CHASTRE</cp:lastModifiedBy>
  <cp:revision>110</cp:revision>
  <cp:lastPrinted>2019-07-12T15:55:25Z</cp:lastPrinted>
  <dcterms:created xsi:type="dcterms:W3CDTF">2019-04-17T09:17:21Z</dcterms:created>
  <dcterms:modified xsi:type="dcterms:W3CDTF">2020-11-23T15:13:22Z</dcterms:modified>
</cp:coreProperties>
</file>