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256" r:id="rId2"/>
    <p:sldId id="264" r:id="rId3"/>
    <p:sldId id="268" r:id="rId4"/>
    <p:sldId id="263" r:id="rId5"/>
    <p:sldId id="269" r:id="rId6"/>
    <p:sldId id="260" r:id="rId7"/>
    <p:sldId id="265" r:id="rId8"/>
    <p:sldId id="270" r:id="rId9"/>
    <p:sldId id="257" r:id="rId10"/>
    <p:sldId id="262" r:id="rId11"/>
    <p:sldId id="276" r:id="rId12"/>
    <p:sldId id="258" r:id="rId13"/>
    <p:sldId id="259" r:id="rId14"/>
    <p:sldId id="266" r:id="rId15"/>
    <p:sldId id="267" r:id="rId16"/>
    <p:sldId id="275" r:id="rId17"/>
    <p:sldId id="274" r:id="rId18"/>
    <p:sldId id="272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6F7A180-C948-4B44-827A-04CB51C959B8}">
          <p14:sldIdLst>
            <p14:sldId id="256"/>
            <p14:sldId id="264"/>
            <p14:sldId id="268"/>
            <p14:sldId id="263"/>
            <p14:sldId id="269"/>
            <p14:sldId id="260"/>
            <p14:sldId id="265"/>
            <p14:sldId id="270"/>
            <p14:sldId id="257"/>
            <p14:sldId id="262"/>
            <p14:sldId id="276"/>
            <p14:sldId id="258"/>
            <p14:sldId id="259"/>
            <p14:sldId id="266"/>
            <p14:sldId id="267"/>
            <p14:sldId id="275"/>
            <p14:sldId id="274"/>
            <p14:sldId id="2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7661" autoAdjust="0"/>
  </p:normalViewPr>
  <p:slideViewPr>
    <p:cSldViewPr snapToGrid="0">
      <p:cViewPr varScale="1">
        <p:scale>
          <a:sx n="54" d="100"/>
          <a:sy n="54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32956894651243"/>
          <c:y val="3.5555555555555556E-2"/>
          <c:w val="0.8354316566213692"/>
          <c:h val="0.78236672723601852"/>
        </c:manualLayout>
      </c:layout>
      <c:scatterChart>
        <c:scatterStyle val="lineMarker"/>
        <c:varyColors val="0"/>
        <c:ser>
          <c:idx val="0"/>
          <c:order val="0"/>
          <c:tx>
            <c:v>Home Internet</c:v>
          </c:tx>
          <c:spPr>
            <a:ln w="28575" cap="rnd">
              <a:solidFill>
                <a:srgbClr val="5FCBEF"/>
              </a:solidFill>
              <a:round/>
            </a:ln>
            <a:effectLst/>
          </c:spPr>
          <c:marker>
            <c:symbol val="none"/>
          </c:marker>
          <c:xVal>
            <c:numRef>
              <c:f>Feuil1!$A$5:$A$13</c:f>
              <c:numCache>
                <c:formatCode>General</c:formatCode>
                <c:ptCount val="9"/>
                <c:pt idx="0">
                  <c:v>1990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1997</c:v>
                </c:pt>
                <c:pt idx="5">
                  <c:v>2001</c:v>
                </c:pt>
                <c:pt idx="6">
                  <c:v>2002</c:v>
                </c:pt>
                <c:pt idx="7">
                  <c:v>2004</c:v>
                </c:pt>
                <c:pt idx="8">
                  <c:v>2020</c:v>
                </c:pt>
              </c:numCache>
            </c:numRef>
          </c:xVal>
          <c:yVal>
            <c:numRef>
              <c:f>Feuil1!$B$5:$B$13</c:f>
              <c:numCache>
                <c:formatCode>General</c:formatCode>
                <c:ptCount val="9"/>
                <c:pt idx="0">
                  <c:v>4.8</c:v>
                </c:pt>
                <c:pt idx="1">
                  <c:v>14.4</c:v>
                </c:pt>
                <c:pt idx="2">
                  <c:v>28.8</c:v>
                </c:pt>
                <c:pt idx="3">
                  <c:v>56</c:v>
                </c:pt>
                <c:pt idx="4">
                  <c:v>512</c:v>
                </c:pt>
                <c:pt idx="5">
                  <c:v>1024</c:v>
                </c:pt>
                <c:pt idx="6">
                  <c:v>2048</c:v>
                </c:pt>
                <c:pt idx="7">
                  <c:v>6144</c:v>
                </c:pt>
                <c:pt idx="8">
                  <c:v>512000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E22-405D-8CB5-A905A170FA64}"/>
            </c:ext>
          </c:extLst>
        </c:ser>
        <c:ser>
          <c:idx val="1"/>
          <c:order val="1"/>
          <c:tx>
            <c:v>Iridium Rudics</c:v>
          </c:tx>
          <c:spPr>
            <a:ln w="28575" cap="rnd">
              <a:solidFill>
                <a:srgbClr val="D89128"/>
              </a:solidFill>
              <a:round/>
            </a:ln>
            <a:effectLst/>
          </c:spPr>
          <c:marker>
            <c:symbol val="none"/>
          </c:marker>
          <c:xVal>
            <c:numRef>
              <c:f>Feuil1!$D$7:$D$10</c:f>
              <c:numCache>
                <c:formatCode>General</c:formatCode>
                <c:ptCount val="4"/>
                <c:pt idx="0">
                  <c:v>2012</c:v>
                </c:pt>
                <c:pt idx="1">
                  <c:v>2022</c:v>
                </c:pt>
                <c:pt idx="2">
                  <c:v>2022</c:v>
                </c:pt>
                <c:pt idx="3">
                  <c:v>2030</c:v>
                </c:pt>
              </c:numCache>
            </c:numRef>
          </c:xVal>
          <c:yVal>
            <c:numRef>
              <c:f>Feuil1!$E$7:$E$10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28.8</c:v>
                </c:pt>
                <c:pt idx="3">
                  <c:v>28.8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E22-405D-8CB5-A905A170F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47808"/>
        <c:axId val="43449728"/>
      </c:scatterChart>
      <c:valAx>
        <c:axId val="4344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/>
                  <a:t>Years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449728"/>
        <c:crosses val="autoZero"/>
        <c:crossBetween val="midCat"/>
      </c:valAx>
      <c:valAx>
        <c:axId val="4344972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/>
                  <a:t>kb/s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447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911202066461186"/>
          <c:y val="6.5641025641025641E-2"/>
          <c:w val="0.44977642453964251"/>
          <c:h val="7.916172016959417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607A1-D9A9-4275-8159-59211B8C8EA9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C5A65-73CE-40F4-A711-6BB6F9029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27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5A65-73CE-40F4-A711-6BB6F9029DC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717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5A65-73CE-40F4-A711-6BB6F9029DC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334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5A65-73CE-40F4-A711-6BB6F9029DC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314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5A65-73CE-40F4-A711-6BB6F9029DC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8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5A65-73CE-40F4-A711-6BB6F9029DC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3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5A65-73CE-40F4-A711-6BB6F9029DC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0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5A65-73CE-40F4-A711-6BB6F9029DC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73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5A65-73CE-40F4-A711-6BB6F9029DC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27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5A65-73CE-40F4-A711-6BB6F9029DC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5A65-73CE-40F4-A711-6BB6F9029DC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631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5A65-73CE-40F4-A711-6BB6F9029DC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129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C5A65-73CE-40F4-A711-6BB6F9029DC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0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02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12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42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0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499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70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92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59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64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48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15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24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6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53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72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40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7DF3C-635F-404A-B001-5C57E9CE0B74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DDB80E-E077-44D5-B8F7-3E34492CFB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85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wmf"/><Relationship Id="rId4" Type="http://schemas.openxmlformats.org/officeDocument/2006/relationships/image" Target="../media/image36.png"/><Relationship Id="rId9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5.jp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rontiersin.org/articles/10.3389/fmars.2018.00437/full" TargetMode="Externa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2489" y="1782442"/>
            <a:ext cx="6962930" cy="1646302"/>
          </a:xfrm>
        </p:spPr>
        <p:txBody>
          <a:bodyPr/>
          <a:lstStyle/>
          <a:p>
            <a:pPr algn="ctr"/>
            <a:r>
              <a:rPr lang="en-US" sz="3600" b="1" dirty="0"/>
              <a:t>Past and </a:t>
            </a:r>
            <a:r>
              <a:rPr lang="en-US" sz="3600" b="1" dirty="0" smtClean="0"/>
              <a:t>new technological developments </a:t>
            </a:r>
            <a:r>
              <a:rPr lang="en-US" sz="3600" b="1" dirty="0"/>
              <a:t>at LOV for core and new BGC applications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0594" y="3908428"/>
            <a:ext cx="5826719" cy="1096899"/>
          </a:xfrm>
        </p:spPr>
        <p:txBody>
          <a:bodyPr/>
          <a:lstStyle/>
          <a:p>
            <a:pPr algn="ctr"/>
            <a:r>
              <a:rPr lang="fr-FR" dirty="0"/>
              <a:t>E. Leymarie, A. Poteau, C. </a:t>
            </a:r>
            <a:r>
              <a:rPr lang="fr-FR" dirty="0" err="1"/>
              <a:t>Penkerc’h</a:t>
            </a:r>
            <a:r>
              <a:rPr lang="fr-FR" dirty="0"/>
              <a:t>, N. Alem, A. Pierret, V. Taillandier, F. </a:t>
            </a:r>
            <a:r>
              <a:rPr lang="fr-FR" dirty="0" smtClean="0"/>
              <a:t>D’</a:t>
            </a:r>
            <a:r>
              <a:rPr lang="fr-FR" dirty="0" err="1" smtClean="0"/>
              <a:t>Ortenzio</a:t>
            </a:r>
            <a:r>
              <a:rPr lang="fr-FR" dirty="0"/>
              <a:t>, </a:t>
            </a:r>
            <a:r>
              <a:rPr lang="fr-FR" dirty="0" smtClean="0"/>
              <a:t>H. Claustre</a:t>
            </a:r>
          </a:p>
          <a:p>
            <a:pPr algn="ctr"/>
            <a:r>
              <a:rPr lang="fr-FR" i="1" dirty="0" smtClean="0"/>
              <a:t> Laboratoire d’Océanographie de Villefranche</a:t>
            </a:r>
            <a:endParaRPr lang="fr-FR" i="1" dirty="0"/>
          </a:p>
        </p:txBody>
      </p:sp>
      <p:pic>
        <p:nvPicPr>
          <p:cNvPr id="4" name="Picture 4" descr="E:\Documents\CNRS\Publications\20120302_i-phytp\logo-in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93" y="141289"/>
            <a:ext cx="2216163" cy="9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53" y="5727342"/>
            <a:ext cx="1981200" cy="1000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652" y="95511"/>
            <a:ext cx="2430545" cy="10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057525"/>
            <a:ext cx="1943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7538" y="6145213"/>
            <a:ext cx="135413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050" dirty="0"/>
              <a:t>Crédit P. </a:t>
            </a:r>
            <a:r>
              <a:rPr lang="fr-FR" sz="1050" dirty="0" err="1"/>
              <a:t>Bourguain</a:t>
            </a:r>
            <a:endParaRPr lang="fr-FR" sz="105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44775"/>
            <a:ext cx="16668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20" y="23087"/>
            <a:ext cx="1292883" cy="7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7" y="77088"/>
            <a:ext cx="935906" cy="8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9823" y="339000"/>
            <a:ext cx="867930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ProIce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BGC float 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arctic condition</a:t>
            </a:r>
            <a:endParaRPr lang="fr-FR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1826" y="869392"/>
            <a:ext cx="839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Joint </a:t>
            </a:r>
            <a:r>
              <a:rPr lang="fr-FR" dirty="0" err="1" smtClean="0">
                <a:solidFill>
                  <a:srgbClr val="0070C0"/>
                </a:solidFill>
              </a:rPr>
              <a:t>work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with</a:t>
            </a:r>
            <a:r>
              <a:rPr lang="fr-FR" dirty="0" smtClean="0">
                <a:solidFill>
                  <a:srgbClr val="0070C0"/>
                </a:solidFill>
              </a:rPr>
              <a:t> C. </a:t>
            </a:r>
            <a:r>
              <a:rPr lang="fr-FR" dirty="0" err="1" smtClean="0">
                <a:solidFill>
                  <a:srgbClr val="0070C0"/>
                </a:solidFill>
              </a:rPr>
              <a:t>Marec</a:t>
            </a:r>
            <a:r>
              <a:rPr lang="fr-FR" dirty="0" smtClean="0">
                <a:solidFill>
                  <a:srgbClr val="0070C0"/>
                </a:solidFill>
              </a:rPr>
              <a:t>, J. </a:t>
            </a:r>
            <a:r>
              <a:rPr lang="fr-FR" dirty="0" err="1" smtClean="0">
                <a:solidFill>
                  <a:srgbClr val="0070C0"/>
                </a:solidFill>
              </a:rPr>
              <a:t>Lagunas</a:t>
            </a:r>
            <a:r>
              <a:rPr lang="fr-FR" dirty="0" smtClean="0">
                <a:solidFill>
                  <a:srgbClr val="0070C0"/>
                </a:solidFill>
              </a:rPr>
              <a:t>, E. </a:t>
            </a:r>
            <a:r>
              <a:rPr lang="fr-FR" dirty="0" err="1" smtClean="0">
                <a:solidFill>
                  <a:srgbClr val="0070C0"/>
                </a:solidFill>
              </a:rPr>
              <a:t>Rehm</a:t>
            </a:r>
            <a:r>
              <a:rPr lang="fr-FR" dirty="0" smtClean="0">
                <a:solidFill>
                  <a:srgbClr val="0070C0"/>
                </a:solidFill>
              </a:rPr>
              <a:t> and M. Babin </a:t>
            </a:r>
            <a:r>
              <a:rPr lang="fr-FR" dirty="0" err="1" smtClean="0">
                <a:solidFill>
                  <a:srgbClr val="0070C0"/>
                </a:solidFill>
              </a:rPr>
              <a:t>from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Takuvik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Rectangle 76"/>
          <p:cNvSpPr>
            <a:spLocks noChangeArrowheads="1"/>
          </p:cNvSpPr>
          <p:nvPr/>
        </p:nvSpPr>
        <p:spPr bwMode="auto">
          <a:xfrm>
            <a:off x="301053" y="1427594"/>
            <a:ext cx="8648075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fr-FR" sz="20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Ice avoidance : ISA adapted to Baffin Bay, Altimeter and date criteria </a:t>
            </a:r>
            <a:r>
              <a:rPr lang="en-US" altLang="fr-FR" sz="20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programmed on the LOV acquisition board</a:t>
            </a:r>
            <a:endParaRPr lang="en-US" altLang="fr-FR" sz="20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fr-FR" sz="20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Change of configuration under-ice (date criteria)</a:t>
            </a:r>
            <a:endParaRPr lang="en-US" altLang="fr-FR" sz="2000" dirty="0">
              <a:solidFill>
                <a:srgbClr val="0070C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US" altLang="fr-FR" sz="2000" dirty="0">
              <a:solidFill>
                <a:srgbClr val="0070C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416" y="2809158"/>
            <a:ext cx="5009331" cy="34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057525"/>
            <a:ext cx="1943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7538" y="6145213"/>
            <a:ext cx="135413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1050" dirty="0"/>
              <a:t>Crédit P. </a:t>
            </a:r>
            <a:r>
              <a:rPr lang="fr-FR" sz="1050" dirty="0" err="1"/>
              <a:t>Bourguain</a:t>
            </a:r>
            <a:endParaRPr lang="fr-FR" sz="105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44775"/>
            <a:ext cx="16668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120" y="23087"/>
            <a:ext cx="1292883" cy="7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7" y="77088"/>
            <a:ext cx="935906" cy="8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9823" y="339000"/>
            <a:ext cx="867930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ProIce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BGC float 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arctic condition</a:t>
            </a:r>
            <a:endParaRPr lang="fr-FR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1826" y="869392"/>
            <a:ext cx="839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Joint </a:t>
            </a:r>
            <a:r>
              <a:rPr lang="fr-FR" dirty="0" err="1" smtClean="0">
                <a:solidFill>
                  <a:srgbClr val="0070C0"/>
                </a:solidFill>
              </a:rPr>
              <a:t>work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with</a:t>
            </a:r>
            <a:r>
              <a:rPr lang="fr-FR" dirty="0" smtClean="0">
                <a:solidFill>
                  <a:srgbClr val="0070C0"/>
                </a:solidFill>
              </a:rPr>
              <a:t> C. </a:t>
            </a:r>
            <a:r>
              <a:rPr lang="fr-FR" dirty="0" err="1" smtClean="0">
                <a:solidFill>
                  <a:srgbClr val="0070C0"/>
                </a:solidFill>
              </a:rPr>
              <a:t>Marec</a:t>
            </a:r>
            <a:r>
              <a:rPr lang="fr-FR" dirty="0" smtClean="0">
                <a:solidFill>
                  <a:srgbClr val="0070C0"/>
                </a:solidFill>
              </a:rPr>
              <a:t>, J. </a:t>
            </a:r>
            <a:r>
              <a:rPr lang="fr-FR" dirty="0" err="1" smtClean="0">
                <a:solidFill>
                  <a:srgbClr val="0070C0"/>
                </a:solidFill>
              </a:rPr>
              <a:t>Lagunas</a:t>
            </a:r>
            <a:r>
              <a:rPr lang="fr-FR" dirty="0" smtClean="0">
                <a:solidFill>
                  <a:srgbClr val="0070C0"/>
                </a:solidFill>
              </a:rPr>
              <a:t>, E. </a:t>
            </a:r>
            <a:r>
              <a:rPr lang="fr-FR" dirty="0" err="1" smtClean="0">
                <a:solidFill>
                  <a:srgbClr val="0070C0"/>
                </a:solidFill>
              </a:rPr>
              <a:t>Rehm</a:t>
            </a:r>
            <a:r>
              <a:rPr lang="fr-FR" dirty="0" smtClean="0">
                <a:solidFill>
                  <a:srgbClr val="0070C0"/>
                </a:solidFill>
              </a:rPr>
              <a:t> and M. Babin </a:t>
            </a:r>
            <a:r>
              <a:rPr lang="fr-FR" dirty="0" err="1" smtClean="0">
                <a:solidFill>
                  <a:srgbClr val="0070C0"/>
                </a:solidFill>
              </a:rPr>
              <a:t>from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Takuvik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5" name="Rectangle 76"/>
          <p:cNvSpPr>
            <a:spLocks noChangeArrowheads="1"/>
          </p:cNvSpPr>
          <p:nvPr/>
        </p:nvSpPr>
        <p:spPr bwMode="auto">
          <a:xfrm>
            <a:off x="359071" y="1410009"/>
            <a:ext cx="8395298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fr-FR" sz="20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Ice avoidance : ISA adapted to Baffin Bay, Altimeter and date criteria </a:t>
            </a:r>
            <a:r>
              <a:rPr lang="en-US" altLang="fr-FR" sz="20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programmed on the LOV acquisition board</a:t>
            </a:r>
            <a:endParaRPr lang="en-US" altLang="fr-FR" sz="20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fr-FR" sz="20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Change of configuration under-ice (script based - date criteria)</a:t>
            </a:r>
            <a:endParaRPr lang="en-US" altLang="fr-FR" sz="2000" dirty="0">
              <a:solidFill>
                <a:srgbClr val="0070C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US" altLang="fr-FR" sz="2000" dirty="0">
              <a:solidFill>
                <a:srgbClr val="0070C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2784" y="2440203"/>
            <a:ext cx="5621113" cy="36843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654" y="4582140"/>
            <a:ext cx="3311606" cy="217059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649458" y="2863146"/>
            <a:ext cx="614982" cy="3972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>
            <a:off x="4956949" y="3291414"/>
            <a:ext cx="794479" cy="2376026"/>
          </a:xfrm>
          <a:prstGeom prst="arc">
            <a:avLst>
              <a:gd name="adj1" fmla="val 16185897"/>
              <a:gd name="adj2" fmla="val 2148072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32634" y="5205775"/>
            <a:ext cx="763380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Next : Move to a more industrialized version.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3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313732" y="398956"/>
            <a:ext cx="8740328" cy="53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UVP6-LP : Miniaturized Under Vision Profiler</a:t>
            </a:r>
            <a:endParaRPr lang="fr-FR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ZoneTexte 13"/>
          <p:cNvSpPr txBox="1">
            <a:spLocks noChangeArrowheads="1"/>
          </p:cNvSpPr>
          <p:nvPr/>
        </p:nvSpPr>
        <p:spPr bwMode="auto">
          <a:xfrm>
            <a:off x="724056" y="2129879"/>
            <a:ext cx="2689225" cy="319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844083">
              <a:defRPr/>
            </a:pPr>
            <a:r>
              <a:rPr lang="fr-FR" altLang="fr-FR" sz="1477" smtClean="0">
                <a:solidFill>
                  <a:srgbClr val="00B050"/>
                </a:solidFill>
                <a:sym typeface="Wingdings" panose="05000000000000000000" pitchFamily="2" charset="2"/>
              </a:rPr>
              <a:t> Article soumis à Frontiers</a:t>
            </a:r>
            <a:endParaRPr lang="fr-FR" altLang="fr-FR" sz="1477" smtClean="0">
              <a:solidFill>
                <a:srgbClr val="00B050"/>
              </a:solidFill>
            </a:endParaRPr>
          </a:p>
        </p:txBody>
      </p:sp>
      <p:pic>
        <p:nvPicPr>
          <p:cNvPr id="47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73" y="1946756"/>
            <a:ext cx="1641475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26" y="1952055"/>
            <a:ext cx="2144712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0" y="1604142"/>
            <a:ext cx="4321670" cy="462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11" y="5613919"/>
            <a:ext cx="23685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ZoneTexte 2"/>
          <p:cNvSpPr txBox="1">
            <a:spLocks noChangeArrowheads="1"/>
          </p:cNvSpPr>
          <p:nvPr/>
        </p:nvSpPr>
        <p:spPr bwMode="auto">
          <a:xfrm>
            <a:off x="7326963" y="5534782"/>
            <a:ext cx="13303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844083">
              <a:defRPr/>
            </a:pPr>
            <a:r>
              <a:rPr lang="fr-FR" altLang="fr-FR" sz="1477" smtClean="0">
                <a:solidFill>
                  <a:srgbClr val="000000"/>
                </a:solidFill>
              </a:rPr>
              <a:t>Projet GOPPI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17334" y="886159"/>
            <a:ext cx="813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Low power, image based, particle size counter (18 size class, </a:t>
            </a:r>
            <a:r>
              <a:rPr lang="fr-FR" altLang="fr-FR" dirty="0">
                <a:solidFill>
                  <a:srgbClr val="0070C0"/>
                </a:solidFill>
                <a:sym typeface="Wingdings" panose="05000000000000000000" pitchFamily="2" charset="2"/>
              </a:rPr>
              <a:t>64 to 4100 µm</a:t>
            </a:r>
            <a:r>
              <a:rPr lang="en-US" altLang="fr-FR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141" y="5875044"/>
            <a:ext cx="1338537" cy="87489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86247" y="1193503"/>
            <a:ext cx="839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Sensor developed at LOV </a:t>
            </a:r>
            <a:r>
              <a:rPr lang="en-US" dirty="0">
                <a:solidFill>
                  <a:srgbClr val="0070C0"/>
                </a:solidFill>
              </a:rPr>
              <a:t>M. </a:t>
            </a:r>
            <a:r>
              <a:rPr lang="en-US" dirty="0" err="1">
                <a:solidFill>
                  <a:srgbClr val="0070C0"/>
                </a:solidFill>
              </a:rPr>
              <a:t>Picheral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et </a:t>
            </a:r>
            <a:r>
              <a:rPr lang="en-US" i="1" dirty="0">
                <a:solidFill>
                  <a:srgbClr val="0070C0"/>
                </a:solidFill>
              </a:rPr>
              <a:t>al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8484" y="4871660"/>
            <a:ext cx="63091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Next : Finalize industrialized version.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/>
          <a:srcRect t="2508" r="4494" b="48746"/>
          <a:stretch/>
        </p:blipFill>
        <p:spPr>
          <a:xfrm>
            <a:off x="5627181" y="2321168"/>
            <a:ext cx="3436379" cy="3072095"/>
          </a:xfrm>
          <a:prstGeom prst="rect">
            <a:avLst/>
          </a:prstGeom>
        </p:spPr>
      </p:pic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42252" y="279036"/>
            <a:ext cx="867930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Passive</a:t>
            </a:r>
            <a:r>
              <a:rPr lang="en-US" sz="2800" b="1" dirty="0" smtClean="0">
                <a:solidFill>
                  <a:srgbClr val="04617B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Acoustic Monitoring</a:t>
            </a:r>
            <a:endParaRPr lang="fr-FR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160487" y="2921395"/>
            <a:ext cx="5547359" cy="3424362"/>
            <a:chOff x="190500" y="3064115"/>
            <a:chExt cx="6847533" cy="3712923"/>
          </a:xfrm>
        </p:grpSpPr>
        <p:sp>
          <p:nvSpPr>
            <p:cNvPr id="5" name="Rectangle 4"/>
            <p:cNvSpPr/>
            <p:nvPr/>
          </p:nvSpPr>
          <p:spPr bwMode="auto">
            <a:xfrm>
              <a:off x="190500" y="3337312"/>
              <a:ext cx="6847533" cy="3439726"/>
            </a:xfrm>
            <a:prstGeom prst="rect">
              <a:avLst/>
            </a:prstGeom>
            <a:solidFill>
              <a:srgbClr val="87B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rgbClr val="FFFFFF"/>
                </a:solidFill>
                <a:latin typeface="+mj-lt"/>
                <a:ea typeface="ＭＳ Ｐゴシック" pitchFamily="-111" charset="-128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886" y="4380856"/>
              <a:ext cx="311855" cy="1171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10" y="3064406"/>
              <a:ext cx="399243" cy="1171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330" y="3064115"/>
              <a:ext cx="399243" cy="1171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Forme libre 9"/>
            <p:cNvSpPr/>
            <p:nvPr/>
          </p:nvSpPr>
          <p:spPr bwMode="auto">
            <a:xfrm>
              <a:off x="347663" y="3218179"/>
              <a:ext cx="5989637" cy="2281965"/>
            </a:xfrm>
            <a:custGeom>
              <a:avLst/>
              <a:gdLst>
                <a:gd name="connsiteX0" fmla="*/ 0 w 3463871"/>
                <a:gd name="connsiteY0" fmla="*/ 15498 h 2681207"/>
                <a:gd name="connsiteX1" fmla="*/ 356461 w 3463871"/>
                <a:gd name="connsiteY1" fmla="*/ 2239505 h 2681207"/>
                <a:gd name="connsiteX2" fmla="*/ 2936928 w 3463871"/>
                <a:gd name="connsiteY2" fmla="*/ 2239505 h 2681207"/>
                <a:gd name="connsiteX3" fmla="*/ 3068664 w 3463871"/>
                <a:gd name="connsiteY3" fmla="*/ 2681207 h 2681207"/>
                <a:gd name="connsiteX4" fmla="*/ 3463871 w 3463871"/>
                <a:gd name="connsiteY4" fmla="*/ 0 h 2681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3871" h="2681207">
                  <a:moveTo>
                    <a:pt x="0" y="15498"/>
                  </a:moveTo>
                  <a:lnTo>
                    <a:pt x="356461" y="2239505"/>
                  </a:lnTo>
                  <a:lnTo>
                    <a:pt x="2936928" y="2239505"/>
                  </a:lnTo>
                  <a:lnTo>
                    <a:pt x="3068664" y="2681207"/>
                  </a:lnTo>
                  <a:lnTo>
                    <a:pt x="3463871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latin typeface="+mj-lt"/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 bwMode="auto">
            <a:xfrm flipV="1">
              <a:off x="1165225" y="5590751"/>
              <a:ext cx="4210050" cy="6712"/>
            </a:xfrm>
            <a:prstGeom prst="straightConnector1">
              <a:avLst/>
            </a:prstGeom>
            <a:ln w="57150">
              <a:solidFill>
                <a:srgbClr val="FF99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 bwMode="auto">
            <a:xfrm>
              <a:off x="939800" y="5558871"/>
              <a:ext cx="4678363" cy="3708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9933"/>
                  </a:solidFill>
                  <a:latin typeface="+mj-lt"/>
                  <a:cs typeface="+mn-cs"/>
                </a:rPr>
                <a:t>acoustic monitoring </a:t>
              </a:r>
            </a:p>
          </p:txBody>
        </p:sp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70807" y="5953181"/>
              <a:ext cx="896420" cy="428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372" y="5967117"/>
              <a:ext cx="654377" cy="3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C:\Users\Edouard\AppData\Local\Microsoft\Windows\Temporary Internet Files\Content.IE5\TILT2SJH\MC900407808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058" y="5915193"/>
              <a:ext cx="841315" cy="466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5"/>
            <p:cNvSpPr txBox="1"/>
            <p:nvPr/>
          </p:nvSpPr>
          <p:spPr bwMode="auto">
            <a:xfrm>
              <a:off x="1360488" y="6364270"/>
              <a:ext cx="1582737" cy="33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cs typeface="+mn-cs"/>
                </a:rPr>
                <a:t>cetacean</a:t>
              </a:r>
            </a:p>
          </p:txBody>
        </p:sp>
        <p:sp>
          <p:nvSpPr>
            <p:cNvPr id="17" name="ZoneTexte 16"/>
            <p:cNvSpPr txBox="1"/>
            <p:nvPr/>
          </p:nvSpPr>
          <p:spPr bwMode="auto">
            <a:xfrm>
              <a:off x="2428875" y="6364270"/>
              <a:ext cx="1195388" cy="33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cs typeface="+mn-cs"/>
                </a:rPr>
                <a:t>Wind</a:t>
              </a:r>
            </a:p>
          </p:txBody>
        </p:sp>
        <p:sp>
          <p:nvSpPr>
            <p:cNvPr id="18" name="ZoneTexte 17"/>
            <p:cNvSpPr txBox="1"/>
            <p:nvPr/>
          </p:nvSpPr>
          <p:spPr bwMode="auto">
            <a:xfrm>
              <a:off x="3498850" y="6364270"/>
              <a:ext cx="1195388" cy="33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cs typeface="+mn-cs"/>
                </a:rPr>
                <a:t>Rain</a:t>
              </a:r>
            </a:p>
          </p:txBody>
        </p:sp>
        <p:sp>
          <p:nvSpPr>
            <p:cNvPr id="19" name="ZoneTexte 18"/>
            <p:cNvSpPr txBox="1"/>
            <p:nvPr/>
          </p:nvSpPr>
          <p:spPr bwMode="auto">
            <a:xfrm>
              <a:off x="4370389" y="6364270"/>
              <a:ext cx="1196975" cy="33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cs typeface="+mn-cs"/>
                </a:rPr>
                <a:t>Ice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 bwMode="auto">
            <a:xfrm flipV="1">
              <a:off x="6572250" y="3372547"/>
              <a:ext cx="0" cy="2179613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 bwMode="auto">
            <a:xfrm>
              <a:off x="6576368" y="3337312"/>
              <a:ext cx="461665" cy="2094231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rgbClr val="0070C0"/>
                  </a:solidFill>
                  <a:latin typeface="+mj-lt"/>
                  <a:cs typeface="+mn-cs"/>
                </a:rPr>
                <a:t>BGC - Argo</a:t>
              </a:r>
              <a:endParaRPr lang="en-US" dirty="0">
                <a:solidFill>
                  <a:srgbClr val="0070C0"/>
                </a:solidFill>
                <a:latin typeface="+mj-lt"/>
                <a:cs typeface="+mn-cs"/>
              </a:endParaRPr>
            </a:p>
          </p:txBody>
        </p:sp>
        <p:pic>
          <p:nvPicPr>
            <p:cNvPr id="22" name="Picture 2" descr="C:\Users\Edouard\AppData\Local\Microsoft\Windows\Temporary Internet Files\Content.IE5\1257AELX\MC900209198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042" y="5886047"/>
              <a:ext cx="807455" cy="56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 descr="C:\Users\Edouard\AppData\Local\Microsoft\Windows\Temporary Internet Files\Content.IE5\1257AELX\MC900320982[1]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20" y="5840811"/>
              <a:ext cx="1003453" cy="615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ZoneTexte 23"/>
            <p:cNvSpPr txBox="1"/>
            <p:nvPr/>
          </p:nvSpPr>
          <p:spPr bwMode="auto">
            <a:xfrm>
              <a:off x="260350" y="6364270"/>
              <a:ext cx="1584325" cy="33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j-lt"/>
                  <a:cs typeface="+mn-cs"/>
                </a:rPr>
                <a:t>anthropic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-7494" y="1382297"/>
            <a:ext cx="6274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Estimate wind speed and rainfall from parking depth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Passive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acoustic recorder (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RTSys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) and transmission of 30 FFT bands (1/3 octave) per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acquisition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Several short deployments (1 week)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84255" y="742447"/>
            <a:ext cx="839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Joint </a:t>
            </a:r>
            <a:r>
              <a:rPr lang="fr-FR" dirty="0" err="1" smtClean="0">
                <a:solidFill>
                  <a:srgbClr val="0070C0"/>
                </a:solidFill>
              </a:rPr>
              <a:t>work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with</a:t>
            </a:r>
            <a:r>
              <a:rPr lang="fr-FR" dirty="0" smtClean="0">
                <a:solidFill>
                  <a:srgbClr val="0070C0"/>
                </a:solidFill>
              </a:rPr>
              <a:t> J. </a:t>
            </a:r>
            <a:r>
              <a:rPr lang="fr-FR" dirty="0" err="1" smtClean="0">
                <a:solidFill>
                  <a:srgbClr val="0070C0"/>
                </a:solidFill>
              </a:rPr>
              <a:t>Bonnel</a:t>
            </a:r>
            <a:r>
              <a:rPr lang="fr-FR" dirty="0" smtClean="0">
                <a:solidFill>
                  <a:srgbClr val="0070C0"/>
                </a:solidFill>
              </a:rPr>
              <a:t> (</a:t>
            </a:r>
            <a:r>
              <a:rPr lang="fr-FR" dirty="0" err="1" smtClean="0">
                <a:solidFill>
                  <a:srgbClr val="0070C0"/>
                </a:solidFill>
              </a:rPr>
              <a:t>Whoi</a:t>
            </a:r>
            <a:r>
              <a:rPr lang="fr-FR" dirty="0" smtClean="0">
                <a:solidFill>
                  <a:srgbClr val="0070C0"/>
                </a:solidFill>
              </a:rPr>
              <a:t>) and D. </a:t>
            </a:r>
            <a:r>
              <a:rPr lang="fr-FR" dirty="0" err="1" smtClean="0">
                <a:solidFill>
                  <a:srgbClr val="0070C0"/>
                </a:solidFill>
              </a:rPr>
              <a:t>Cazau</a:t>
            </a:r>
            <a:r>
              <a:rPr lang="fr-FR" dirty="0" smtClean="0">
                <a:solidFill>
                  <a:srgbClr val="0070C0"/>
                </a:solidFill>
              </a:rPr>
              <a:t> (ENSTA)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889" y="20685"/>
            <a:ext cx="1503671" cy="721762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7394490" y="2451821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err="1" smtClean="0"/>
              <a:t>Color</a:t>
            </a:r>
            <a:r>
              <a:rPr lang="fr-FR" sz="1100" i="1" dirty="0" smtClean="0"/>
              <a:t> = time </a:t>
            </a:r>
            <a:r>
              <a:rPr lang="fr-FR" sz="1100" i="1" dirty="0" err="1" smtClean="0"/>
              <a:t>scale</a:t>
            </a:r>
            <a:endParaRPr lang="fr-FR" sz="1100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08484" y="4871660"/>
            <a:ext cx="827106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Next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: achieve longer </a:t>
            </a:r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deployments (ERC – REFINE)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42252" y="279036"/>
            <a:ext cx="8679305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Overview and future developments.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33750" y="1200353"/>
            <a:ext cx="842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Conclusion on </a:t>
            </a:r>
            <a:r>
              <a:rPr lang="en-US" sz="2000" dirty="0">
                <a:solidFill>
                  <a:srgbClr val="0070C0"/>
                </a:solidFill>
              </a:rPr>
              <a:t>the acquisition board managed by LOV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Created a lot of opportunities for testing new applications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But difficulties when you want to industrialize these applications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5896" y="2705725"/>
            <a:ext cx="7832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 New Development with NKE : CTS5 - USEA </a:t>
            </a:r>
            <a:endParaRPr 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7041" y="3296567"/>
            <a:ext cx="78767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Increased capabilities for BGC-Core Argo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Mission and sampling flexibilities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Increased </a:t>
            </a:r>
            <a:r>
              <a:rPr lang="en-US" sz="2000" dirty="0" err="1" smtClean="0">
                <a:solidFill>
                  <a:srgbClr val="0070C0"/>
                </a:solidFill>
              </a:rPr>
              <a:t>Rudics</a:t>
            </a:r>
            <a:r>
              <a:rPr lang="en-US" sz="2000" dirty="0" smtClean="0">
                <a:solidFill>
                  <a:srgbClr val="0070C0"/>
                </a:solidFill>
              </a:rPr>
              <a:t> speed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GUI configuration tools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Room for new applications developed by LOV but with easier industrialization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New sensor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Advanced On-Board Processing</a:t>
            </a:r>
            <a:endParaRPr lang="en-US" sz="20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49" y="5807069"/>
            <a:ext cx="1740108" cy="8091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086" y="6017463"/>
            <a:ext cx="1186108" cy="5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42252" y="279036"/>
            <a:ext cx="8679305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CTS5 – USEA : First Results</a:t>
            </a:r>
            <a:endParaRPr 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4255" y="742447"/>
            <a:ext cx="8395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Integration of the UVP6 sensor as commercial product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4" descr="Z:\projet octopus\Photos diverses\wetransfer-002771\_DSC5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28" y="1491706"/>
            <a:ext cx="1761006" cy="28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9017" y="3428440"/>
            <a:ext cx="5123083" cy="25342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372100" y="3236541"/>
            <a:ext cx="3083179" cy="11735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35" y="1263039"/>
            <a:ext cx="5724415" cy="170199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04" y="3507378"/>
            <a:ext cx="4942109" cy="23546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28" y="4781787"/>
            <a:ext cx="1740108" cy="8091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462" y="5792598"/>
            <a:ext cx="1338537" cy="8748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5947" y="5733971"/>
            <a:ext cx="1186108" cy="59875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3222" y="6302409"/>
            <a:ext cx="720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Thanks</a:t>
            </a:r>
            <a:r>
              <a:rPr lang="fr-FR" dirty="0" smtClean="0"/>
              <a:t> to C</a:t>
            </a:r>
            <a:r>
              <a:rPr lang="fr-FR" dirty="0"/>
              <a:t>. </a:t>
            </a:r>
            <a:r>
              <a:rPr lang="fr-FR" dirty="0" err="1" smtClean="0"/>
              <a:t>Schmechtig</a:t>
            </a:r>
            <a:r>
              <a:rPr lang="fr-FR" dirty="0" smtClean="0"/>
              <a:t>, JP </a:t>
            </a:r>
            <a:r>
              <a:rPr lang="fr-FR" dirty="0" err="1" smtClean="0"/>
              <a:t>Rannou</a:t>
            </a:r>
            <a:r>
              <a:rPr lang="fr-FR" dirty="0" smtClean="0"/>
              <a:t> and T. </a:t>
            </a:r>
            <a:r>
              <a:rPr lang="fr-FR" dirty="0" err="1" smtClean="0"/>
              <a:t>Carval</a:t>
            </a:r>
            <a:r>
              <a:rPr lang="fr-FR" dirty="0" smtClean="0"/>
              <a:t> for data handling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27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42252" y="279036"/>
            <a:ext cx="8679305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Perspectives</a:t>
            </a:r>
            <a:endParaRPr 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9600" y="1439000"/>
            <a:ext cx="823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A lot of new applications are waiting to be implemented on floats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9600" y="2145639"/>
            <a:ext cx="8239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Very significant progress is being made to reduce sensor power </a:t>
            </a:r>
            <a:r>
              <a:rPr lang="en-US" sz="2000" dirty="0" smtClean="0">
                <a:solidFill>
                  <a:srgbClr val="0070C0"/>
                </a:solidFill>
              </a:rPr>
              <a:t>consumption (ex. UVP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 2</a:t>
            </a:r>
            <a:r>
              <a:rPr lang="en-US" sz="2000" dirty="0" smtClean="0">
                <a:solidFill>
                  <a:srgbClr val="0070C0"/>
                </a:solidFill>
              </a:rPr>
              <a:t>0 times less in 10 years) opening new applications for Argo floats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9258" y="3345317"/>
            <a:ext cx="823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The bottleneck for the next decade is the telemetry !</a:t>
            </a:r>
            <a:endParaRPr lang="en-US" sz="2000" dirty="0">
              <a:solidFill>
                <a:srgbClr val="0070C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579432"/>
              </p:ext>
            </p:extLst>
          </p:nvPr>
        </p:nvGraphicFramePr>
        <p:xfrm>
          <a:off x="2121692" y="4017364"/>
          <a:ext cx="5214937" cy="258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038725" y="5629275"/>
            <a:ext cx="84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D89128"/>
                </a:solidFill>
              </a:rPr>
              <a:t>Rudics</a:t>
            </a:r>
            <a:endParaRPr lang="fr-FR" dirty="0">
              <a:solidFill>
                <a:srgbClr val="D89128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44384" y="5496299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D89128"/>
                </a:solidFill>
              </a:rPr>
              <a:t>Iridium </a:t>
            </a:r>
            <a:r>
              <a:rPr lang="fr-FR" dirty="0" err="1" smtClean="0">
                <a:solidFill>
                  <a:srgbClr val="D89128"/>
                </a:solidFill>
              </a:rPr>
              <a:t>Certus</a:t>
            </a:r>
            <a:r>
              <a:rPr lang="fr-FR" dirty="0" smtClean="0">
                <a:solidFill>
                  <a:srgbClr val="D89128"/>
                </a:solidFill>
              </a:rPr>
              <a:t> 20</a:t>
            </a:r>
            <a:endParaRPr lang="fr-FR" dirty="0">
              <a:solidFill>
                <a:srgbClr val="D89128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2828925" y="5998607"/>
            <a:ext cx="2209800" cy="0"/>
          </a:xfrm>
          <a:prstGeom prst="line">
            <a:avLst/>
          </a:prstGeom>
          <a:ln w="19050">
            <a:solidFill>
              <a:srgbClr val="D891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3381375" y="5646182"/>
            <a:ext cx="2209800" cy="0"/>
          </a:xfrm>
          <a:prstGeom prst="line">
            <a:avLst/>
          </a:prstGeom>
          <a:ln w="19050">
            <a:solidFill>
              <a:srgbClr val="D891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983941" y="5482852"/>
            <a:ext cx="712694" cy="0"/>
          </a:xfrm>
          <a:prstGeom prst="line">
            <a:avLst/>
          </a:prstGeom>
          <a:ln w="28575">
            <a:solidFill>
              <a:srgbClr val="D891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862313" y="5093822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D89128"/>
                </a:solidFill>
              </a:rPr>
              <a:t>Iridium </a:t>
            </a:r>
            <a:r>
              <a:rPr lang="fr-FR" dirty="0" err="1" smtClean="0">
                <a:solidFill>
                  <a:srgbClr val="D89128"/>
                </a:solidFill>
              </a:rPr>
              <a:t>Certus</a:t>
            </a:r>
            <a:r>
              <a:rPr lang="fr-FR" dirty="0" smtClean="0">
                <a:solidFill>
                  <a:srgbClr val="D89128"/>
                </a:solidFill>
              </a:rPr>
              <a:t> 100</a:t>
            </a:r>
            <a:endParaRPr lang="fr-FR" dirty="0">
              <a:solidFill>
                <a:srgbClr val="D89128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3533775" y="5489301"/>
            <a:ext cx="2209800" cy="0"/>
          </a:xfrm>
          <a:prstGeom prst="line">
            <a:avLst/>
          </a:prstGeom>
          <a:ln w="19050">
            <a:solidFill>
              <a:srgbClr val="D891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69258" y="4262825"/>
            <a:ext cx="799445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 Need to work on “</a:t>
            </a:r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On-board processing”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for </a:t>
            </a:r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images, sound identifications, data reduction, …</a:t>
            </a:r>
            <a:endParaRPr lang="fr-FR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2489" y="1782442"/>
            <a:ext cx="6962930" cy="1646302"/>
          </a:xfrm>
        </p:spPr>
        <p:txBody>
          <a:bodyPr/>
          <a:lstStyle/>
          <a:p>
            <a:pPr algn="ctr"/>
            <a:r>
              <a:rPr lang="en-US" sz="3600" b="1" dirty="0" smtClean="0"/>
              <a:t>Merci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8533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4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42252" y="593827"/>
            <a:ext cx="8679305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Acknowledgements</a:t>
            </a:r>
            <a:endParaRPr lang="fr-FR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9560" y="2241444"/>
            <a:ext cx="8311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LOV : Antoine Poteau, Christophe </a:t>
            </a:r>
            <a:r>
              <a:rPr lang="en-US" sz="2400" dirty="0" err="1" smtClean="0">
                <a:solidFill>
                  <a:srgbClr val="0070C0"/>
                </a:solidFill>
              </a:rPr>
              <a:t>Penkerc’h</a:t>
            </a:r>
            <a:r>
              <a:rPr lang="en-US" sz="2400" dirty="0">
                <a:solidFill>
                  <a:srgbClr val="0070C0"/>
                </a:solidFill>
              </a:rPr>
              <a:t>, A. </a:t>
            </a:r>
            <a:r>
              <a:rPr lang="en-US" sz="2400" dirty="0" err="1">
                <a:solidFill>
                  <a:srgbClr val="0070C0"/>
                </a:solidFill>
              </a:rPr>
              <a:t>Pierret</a:t>
            </a:r>
            <a:r>
              <a:rPr lang="en-US" sz="2400" dirty="0">
                <a:solidFill>
                  <a:srgbClr val="0070C0"/>
                </a:solidFill>
              </a:rPr>
              <a:t>, V. </a:t>
            </a:r>
            <a:r>
              <a:rPr lang="en-US" sz="2400" dirty="0" err="1">
                <a:solidFill>
                  <a:srgbClr val="0070C0"/>
                </a:solidFill>
              </a:rPr>
              <a:t>Taillandier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fr-FR" sz="2400" dirty="0">
                <a:solidFill>
                  <a:srgbClr val="0070C0"/>
                </a:solidFill>
              </a:rPr>
              <a:t>N. </a:t>
            </a:r>
            <a:r>
              <a:rPr lang="fr-FR" sz="2400" dirty="0" smtClean="0">
                <a:solidFill>
                  <a:srgbClr val="0070C0"/>
                </a:solidFill>
              </a:rPr>
              <a:t>Alem, </a:t>
            </a:r>
            <a:r>
              <a:rPr lang="en-US" sz="2400" dirty="0" smtClean="0">
                <a:solidFill>
                  <a:srgbClr val="0070C0"/>
                </a:solidFill>
              </a:rPr>
              <a:t>F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</a:rPr>
              <a:t>D’Ortenzio</a:t>
            </a:r>
            <a:r>
              <a:rPr lang="en-US" sz="2400" dirty="0">
                <a:solidFill>
                  <a:srgbClr val="0070C0"/>
                </a:solidFill>
              </a:rPr>
              <a:t>, H. </a:t>
            </a:r>
            <a:r>
              <a:rPr lang="en-US" sz="2400" dirty="0" err="1">
                <a:solidFill>
                  <a:srgbClr val="0070C0"/>
                </a:solidFill>
              </a:rPr>
              <a:t>Claustre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Strong and good collaboration with </a:t>
            </a:r>
            <a:r>
              <a:rPr lang="en-US" sz="2400" dirty="0" err="1" smtClean="0">
                <a:solidFill>
                  <a:srgbClr val="0070C0"/>
                </a:solidFill>
              </a:rPr>
              <a:t>Ifremer</a:t>
            </a:r>
            <a:r>
              <a:rPr lang="en-US" sz="2400" dirty="0" smtClean="0">
                <a:solidFill>
                  <a:srgbClr val="0070C0"/>
                </a:solidFill>
              </a:rPr>
              <a:t> and NKE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252" y="1320838"/>
            <a:ext cx="867930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 smtClean="0">
                <a:solidFill>
                  <a:srgbClr val="00B05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Arial" pitchFamily="34" charset="0"/>
              </a:rPr>
              <a:t>Technological developments are always a team work !</a:t>
            </a:r>
            <a:endParaRPr lang="fr-FR" sz="2800" b="1" dirty="0">
              <a:solidFill>
                <a:srgbClr val="00B050"/>
              </a:solidFill>
              <a:latin typeface="Adobe Song Std L" panose="02020300000000000000" pitchFamily="18" charset="-128"/>
              <a:ea typeface="Adobe Song Std L" panose="02020300000000000000" pitchFamily="18" charset="-128"/>
              <a:cs typeface="Arial" pitchFamily="34" charset="0"/>
            </a:endParaRPr>
          </a:p>
        </p:txBody>
      </p:sp>
      <p:pic>
        <p:nvPicPr>
          <p:cNvPr id="9" name="Picture 25" descr="C:\Users\slereste.IFR\Desktop\Profileurs\logo_ifrem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38" y="5838669"/>
            <a:ext cx="2985540" cy="56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87" y="5718964"/>
            <a:ext cx="1740108" cy="8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9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42252" y="593827"/>
            <a:ext cx="8679305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Presentation Outline</a:t>
            </a:r>
            <a:endParaRPr lang="fr-FR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8403" y="1652030"/>
            <a:ext cx="85431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Provor</a:t>
            </a:r>
            <a:r>
              <a:rPr lang="en-US" sz="2400" dirty="0" smtClean="0">
                <a:solidFill>
                  <a:srgbClr val="0070C0"/>
                </a:solidFill>
              </a:rPr>
              <a:t> CTS4 : A float developed for the BGC core Argo mission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Provor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CTS5 </a:t>
            </a:r>
            <a:r>
              <a:rPr lang="en-US" sz="2400" dirty="0">
                <a:solidFill>
                  <a:srgbClr val="0070C0"/>
                </a:solidFill>
              </a:rPr>
              <a:t>: A float developed for </a:t>
            </a:r>
            <a:r>
              <a:rPr lang="en-US" sz="2400" dirty="0" smtClean="0">
                <a:solidFill>
                  <a:srgbClr val="0070C0"/>
                </a:solidFill>
              </a:rPr>
              <a:t>R&amp;D and demanding application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R&amp;D facilities at LOV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Past developments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On going developments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Conclusion and perspectives.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http://remocean.eu/images/float/float-departure/float-departure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84313"/>
            <a:ext cx="36480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remocean.eu/images/float/float-testing/float-testing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65625"/>
            <a:ext cx="31877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36322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ttp://remocean.eu/images/float/float-deployement/float-deployement-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3636963"/>
            <a:ext cx="39751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165100" y="2260600"/>
            <a:ext cx="882650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fr-FR" sz="2800" b="1" dirty="0" smtClean="0">
                <a:solidFill>
                  <a:srgbClr val="00B050"/>
                </a:solidFill>
                <a:cs typeface="Arial" charset="0"/>
              </a:rPr>
              <a:t>Nice results: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fr-FR" sz="2800" b="1" dirty="0" smtClean="0">
                <a:solidFill>
                  <a:srgbClr val="00B050"/>
                </a:solidFill>
                <a:cs typeface="Arial" charset="0"/>
              </a:rPr>
              <a:t>More than 200 floats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fr-FR" sz="2800" b="1" dirty="0" smtClean="0">
                <a:solidFill>
                  <a:srgbClr val="00B050"/>
                </a:solidFill>
                <a:cs typeface="Arial" charset="0"/>
              </a:rPr>
              <a:t>First float “Full BGC” deployed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fr-FR" sz="2800" b="1" dirty="0" smtClean="0">
                <a:solidFill>
                  <a:srgbClr val="00B050"/>
                </a:solidFill>
                <a:cs typeface="Arial" charset="0"/>
              </a:rPr>
              <a:t>Highly flexible BGC Argo float</a:t>
            </a:r>
          </a:p>
        </p:txBody>
      </p:sp>
      <p:sp>
        <p:nvSpPr>
          <p:cNvPr id="9" name="ZoneTexte 10"/>
          <p:cNvSpPr txBox="1">
            <a:spLocks noChangeArrowheads="1"/>
          </p:cNvSpPr>
          <p:nvPr/>
        </p:nvSpPr>
        <p:spPr bwMode="auto">
          <a:xfrm>
            <a:off x="233597" y="4859814"/>
            <a:ext cx="846137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But </a:t>
            </a:r>
            <a:r>
              <a:rPr lang="en-US" altLang="fr-FR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 easy to explore new applications </a:t>
            </a:r>
            <a:endParaRPr lang="en-US" altLang="fr-FR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7099" y="364827"/>
            <a:ext cx="5862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7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Development</a:t>
            </a:r>
            <a:r>
              <a:rPr lang="en-US" altLang="fr-FR" sz="4000" b="1" dirty="0">
                <a:solidFill>
                  <a:srgbClr val="04617B"/>
                </a:solidFill>
                <a:latin typeface="Garamond" panose="02020404030301010803" pitchFamily="18" charset="0"/>
              </a:rPr>
              <a:t> </a:t>
            </a:r>
            <a:r>
              <a:rPr lang="en-US" altLang="fr-FR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 the </a:t>
            </a:r>
            <a:r>
              <a:rPr lang="fr-FR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CTS4 profiler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09750" y="979566"/>
            <a:ext cx="4168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Collaboration LOV – IFREMER - NKE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12" name="Picture 3" descr="C:\Documents and Settings\emanuele\Bureau\Paper_RT-QC\flotteur_Bio-Argo-Naos_vue1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9601" y="388687"/>
            <a:ext cx="1841574" cy="64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1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4708434" y="2325010"/>
            <a:ext cx="3910910" cy="338965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B05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815884" y="2325010"/>
            <a:ext cx="3259320" cy="338965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25252" y="3327816"/>
            <a:ext cx="1821305" cy="140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47099" y="364827"/>
            <a:ext cx="5862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7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Development</a:t>
            </a:r>
            <a:r>
              <a:rPr lang="en-US" altLang="fr-FR" sz="4000" b="1" dirty="0">
                <a:solidFill>
                  <a:srgbClr val="04617B"/>
                </a:solidFill>
                <a:latin typeface="Garamond" panose="02020404030301010803" pitchFamily="18" charset="0"/>
              </a:rPr>
              <a:t> </a:t>
            </a:r>
            <a:r>
              <a:rPr lang="en-US" altLang="fr-FR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 the </a:t>
            </a:r>
            <a:r>
              <a:rPr lang="fr-FR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CTS5 </a:t>
            </a:r>
            <a:r>
              <a:rPr lang="fr-FR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profiler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8938" y="1019176"/>
            <a:ext cx="8395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How to integrate safely, at LOV, new applications ?</a:t>
            </a:r>
          </a:p>
          <a:p>
            <a:pPr marL="0" lvl="1" algn="ctr"/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 dual board strategy. </a:t>
            </a:r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dirty="0">
                <a:solidFill>
                  <a:srgbClr val="0070C0"/>
                </a:solidFill>
              </a:rPr>
              <a:t>CTS5 support a </a:t>
            </a:r>
            <a:r>
              <a:rPr lang="en-US" sz="2000" dirty="0" smtClean="0">
                <a:solidFill>
                  <a:srgbClr val="0070C0"/>
                </a:solidFill>
              </a:rPr>
              <a:t>protocol </a:t>
            </a:r>
            <a:r>
              <a:rPr lang="en-US" sz="2000" dirty="0">
                <a:solidFill>
                  <a:srgbClr val="0070C0"/>
                </a:solidFill>
              </a:rPr>
              <a:t>to communicate with a user electronic board. 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13" y="2674780"/>
            <a:ext cx="6923960" cy="28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2"/>
          <p:cNvSpPr txBox="1">
            <a:spLocks noChangeArrowheads="1"/>
          </p:cNvSpPr>
          <p:nvPr/>
        </p:nvSpPr>
        <p:spPr bwMode="auto">
          <a:xfrm>
            <a:off x="388938" y="5919527"/>
            <a:ext cx="4113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00B050"/>
                </a:solidFill>
              </a:rPr>
              <a:t>Modifiable at LOV = </a:t>
            </a:r>
            <a:r>
              <a:rPr lang="fr-FR" altLang="fr-FR" sz="2400" b="1" dirty="0" err="1">
                <a:solidFill>
                  <a:srgbClr val="00B050"/>
                </a:solidFill>
              </a:rPr>
              <a:t>Flexibility</a:t>
            </a:r>
            <a:endParaRPr lang="fr-FR" altLang="fr-FR" sz="2400" b="1" dirty="0">
              <a:solidFill>
                <a:srgbClr val="00B050"/>
              </a:solidFill>
            </a:endParaRPr>
          </a:p>
        </p:txBody>
      </p:sp>
      <p:sp>
        <p:nvSpPr>
          <p:cNvPr id="12" name="ZoneTexte 50"/>
          <p:cNvSpPr txBox="1">
            <a:spLocks noChangeArrowheads="1"/>
          </p:cNvSpPr>
          <p:nvPr/>
        </p:nvSpPr>
        <p:spPr bwMode="auto">
          <a:xfrm>
            <a:off x="5730064" y="5923192"/>
            <a:ext cx="2307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rgbClr val="7030A0"/>
                </a:solidFill>
              </a:rPr>
              <a:t>Stable = </a:t>
            </a:r>
            <a:r>
              <a:rPr lang="fr-FR" altLang="fr-FR" sz="2400" b="1" dirty="0" smtClean="0">
                <a:solidFill>
                  <a:srgbClr val="7030A0"/>
                </a:solidFill>
              </a:rPr>
              <a:t>Security</a:t>
            </a:r>
            <a:endParaRPr lang="fr-FR" altLang="fr-FR" sz="2400" b="1" dirty="0">
              <a:solidFill>
                <a:srgbClr val="7030A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82" y="4987508"/>
            <a:ext cx="1063353" cy="49445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996" y="4839888"/>
            <a:ext cx="991225" cy="582804"/>
          </a:xfrm>
          <a:prstGeom prst="rect">
            <a:avLst/>
          </a:prstGeom>
        </p:spPr>
      </p:pic>
      <p:sp>
        <p:nvSpPr>
          <p:cNvPr id="17" name="ZoneTexte 2"/>
          <p:cNvSpPr txBox="1">
            <a:spLocks noChangeArrowheads="1"/>
          </p:cNvSpPr>
          <p:nvPr/>
        </p:nvSpPr>
        <p:spPr bwMode="auto">
          <a:xfrm>
            <a:off x="1781444" y="2061443"/>
            <a:ext cx="116833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err="1" smtClean="0">
                <a:solidFill>
                  <a:srgbClr val="00B050"/>
                </a:solidFill>
              </a:rPr>
              <a:t>Sensors</a:t>
            </a:r>
            <a:endParaRPr lang="fr-FR" altLang="fr-FR" sz="2400" b="1" dirty="0">
              <a:solidFill>
                <a:srgbClr val="00B050"/>
              </a:solidFill>
            </a:endParaRPr>
          </a:p>
        </p:txBody>
      </p:sp>
      <p:sp>
        <p:nvSpPr>
          <p:cNvPr id="18" name="ZoneTexte 50"/>
          <p:cNvSpPr txBox="1">
            <a:spLocks noChangeArrowheads="1"/>
          </p:cNvSpPr>
          <p:nvPr/>
        </p:nvSpPr>
        <p:spPr bwMode="auto">
          <a:xfrm>
            <a:off x="6252398" y="2061442"/>
            <a:ext cx="82298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err="1" smtClean="0">
                <a:solidFill>
                  <a:srgbClr val="7030A0"/>
                </a:solidFill>
              </a:rPr>
              <a:t>Float</a:t>
            </a:r>
            <a:endParaRPr lang="fr-FR" altLang="fr-FR" sz="2400" b="1" dirty="0">
              <a:solidFill>
                <a:srgbClr val="7030A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389836" y="6446937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Collaboration LOV - NKE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9" grpId="0" animBg="1"/>
      <p:bldP spid="7" grpId="0" animBg="1"/>
      <p:bldP spid="10" grpId="0"/>
      <p:bldP spid="12" grpId="0"/>
      <p:bldP spid="17" grpId="0" animBg="1"/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MesDocuments\Projets\Profileur\NKE\NKE-OSEAN\Photos\IMG_2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6" y="4564253"/>
            <a:ext cx="3101957" cy="219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76"/>
          <p:cNvSpPr>
            <a:spLocks noChangeArrowheads="1"/>
          </p:cNvSpPr>
          <p:nvPr/>
        </p:nvSpPr>
        <p:spPr bwMode="auto">
          <a:xfrm>
            <a:off x="98113" y="5001012"/>
            <a:ext cx="2853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Global checking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fr-FR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Failure </a:t>
            </a:r>
            <a:r>
              <a:rPr lang="en-US" altLang="fr-FR" sz="20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mode</a:t>
            </a:r>
            <a:endParaRPr lang="en-US" altLang="fr-FR" sz="2000" dirty="0">
              <a:solidFill>
                <a:srgbClr val="0070C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fr-FR" sz="20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Data acquisition bias</a:t>
            </a:r>
            <a:endParaRPr lang="en-US" altLang="fr-FR" sz="2000" dirty="0">
              <a:solidFill>
                <a:srgbClr val="0070C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7099" y="364827"/>
            <a:ext cx="5862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7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Development</a:t>
            </a:r>
            <a:r>
              <a:rPr lang="en-US" altLang="fr-FR" sz="4000" b="1" dirty="0">
                <a:solidFill>
                  <a:srgbClr val="04617B"/>
                </a:solidFill>
                <a:latin typeface="Garamond" panose="02020404030301010803" pitchFamily="18" charset="0"/>
              </a:rPr>
              <a:t> </a:t>
            </a:r>
            <a:r>
              <a:rPr lang="en-US" altLang="fr-FR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 the </a:t>
            </a:r>
            <a:r>
              <a:rPr lang="fr-FR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CTS5 </a:t>
            </a:r>
            <a:r>
              <a:rPr lang="fr-FR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profiler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13031" y="1012783"/>
            <a:ext cx="8395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How to test our development ?</a:t>
            </a:r>
          </a:p>
        </p:txBody>
      </p:sp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2370258"/>
            <a:ext cx="6626225" cy="27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3248145"/>
            <a:ext cx="6413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Connecteur en angle 56"/>
          <p:cNvCxnSpPr/>
          <p:nvPr/>
        </p:nvCxnSpPr>
        <p:spPr bwMode="auto">
          <a:xfrm rot="16200000" flipH="1">
            <a:off x="7434263" y="2620289"/>
            <a:ext cx="565150" cy="452437"/>
          </a:xfrm>
          <a:prstGeom prst="bentConnector3">
            <a:avLst>
              <a:gd name="adj1" fmla="val -2570"/>
            </a:avLst>
          </a:prstGeom>
          <a:ln w="190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orme libre 57"/>
          <p:cNvSpPr/>
          <p:nvPr/>
        </p:nvSpPr>
        <p:spPr bwMode="auto">
          <a:xfrm>
            <a:off x="6539706" y="3770433"/>
            <a:ext cx="1419225" cy="1739900"/>
          </a:xfrm>
          <a:custGeom>
            <a:avLst/>
            <a:gdLst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0 w 1418095"/>
              <a:gd name="connsiteY3" fmla="*/ 712922 h 984142"/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0 w 1418095"/>
              <a:gd name="connsiteY3" fmla="*/ 392951 h 98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095" h="984142">
                <a:moveTo>
                  <a:pt x="1410346" y="0"/>
                </a:moveTo>
                <a:lnTo>
                  <a:pt x="1418095" y="984142"/>
                </a:lnTo>
                <a:lnTo>
                  <a:pt x="0" y="984142"/>
                </a:lnTo>
                <a:lnTo>
                  <a:pt x="0" y="392951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Forme libre 58"/>
          <p:cNvSpPr/>
          <p:nvPr/>
        </p:nvSpPr>
        <p:spPr bwMode="auto">
          <a:xfrm flipV="1">
            <a:off x="4999831" y="1922583"/>
            <a:ext cx="3124200" cy="1198562"/>
          </a:xfrm>
          <a:custGeom>
            <a:avLst/>
            <a:gdLst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0 w 1418095"/>
              <a:gd name="connsiteY3" fmla="*/ 712922 h 984142"/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0 w 1418095"/>
              <a:gd name="connsiteY3" fmla="*/ 392951 h 984142"/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6931 w 1418095"/>
              <a:gd name="connsiteY3" fmla="*/ 647989 h 984142"/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3353 w 1418095"/>
              <a:gd name="connsiteY3" fmla="*/ 660943 h 984142"/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3353 w 1418095"/>
              <a:gd name="connsiteY3" fmla="*/ 660943 h 984142"/>
              <a:gd name="connsiteX0" fmla="*/ 1410571 w 1418320"/>
              <a:gd name="connsiteY0" fmla="*/ 0 h 984142"/>
              <a:gd name="connsiteX1" fmla="*/ 1418320 w 1418320"/>
              <a:gd name="connsiteY1" fmla="*/ 984142 h 984142"/>
              <a:gd name="connsiteX2" fmla="*/ 225 w 1418320"/>
              <a:gd name="connsiteY2" fmla="*/ 984142 h 984142"/>
              <a:gd name="connsiteX3" fmla="*/ 0 w 1418320"/>
              <a:gd name="connsiteY3" fmla="*/ 667421 h 98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320" h="984142">
                <a:moveTo>
                  <a:pt x="1410571" y="0"/>
                </a:moveTo>
                <a:lnTo>
                  <a:pt x="1418320" y="984142"/>
                </a:lnTo>
                <a:lnTo>
                  <a:pt x="225" y="984142"/>
                </a:lnTo>
                <a:cubicBezTo>
                  <a:pt x="225" y="787078"/>
                  <a:pt x="0" y="864485"/>
                  <a:pt x="0" y="667421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" name="Forme libre 59"/>
          <p:cNvSpPr/>
          <p:nvPr/>
        </p:nvSpPr>
        <p:spPr bwMode="auto">
          <a:xfrm flipV="1">
            <a:off x="5890419" y="2060695"/>
            <a:ext cx="2144712" cy="1047750"/>
          </a:xfrm>
          <a:custGeom>
            <a:avLst/>
            <a:gdLst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0 w 1418095"/>
              <a:gd name="connsiteY3" fmla="*/ 712922 h 984142"/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0 w 1418095"/>
              <a:gd name="connsiteY3" fmla="*/ 392951 h 984142"/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6931 w 1418095"/>
              <a:gd name="connsiteY3" fmla="*/ 647989 h 984142"/>
              <a:gd name="connsiteX0" fmla="*/ 1413869 w 1421618"/>
              <a:gd name="connsiteY0" fmla="*/ 0 h 984142"/>
              <a:gd name="connsiteX1" fmla="*/ 1421618 w 1421618"/>
              <a:gd name="connsiteY1" fmla="*/ 984142 h 984142"/>
              <a:gd name="connsiteX2" fmla="*/ 3523 w 1421618"/>
              <a:gd name="connsiteY2" fmla="*/ 984142 h 984142"/>
              <a:gd name="connsiteX3" fmla="*/ 0 w 1421618"/>
              <a:gd name="connsiteY3" fmla="*/ 759111 h 98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618" h="984142">
                <a:moveTo>
                  <a:pt x="1413869" y="0"/>
                </a:moveTo>
                <a:lnTo>
                  <a:pt x="1421618" y="984142"/>
                </a:lnTo>
                <a:lnTo>
                  <a:pt x="3523" y="984142"/>
                </a:lnTo>
                <a:cubicBezTo>
                  <a:pt x="3523" y="787078"/>
                  <a:pt x="0" y="956175"/>
                  <a:pt x="0" y="759111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Forme libre 60"/>
          <p:cNvSpPr/>
          <p:nvPr/>
        </p:nvSpPr>
        <p:spPr bwMode="auto">
          <a:xfrm flipV="1">
            <a:off x="1300956" y="1819395"/>
            <a:ext cx="6929438" cy="1289050"/>
          </a:xfrm>
          <a:custGeom>
            <a:avLst/>
            <a:gdLst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0 w 1418095"/>
              <a:gd name="connsiteY3" fmla="*/ 712922 h 984142"/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0 w 1418095"/>
              <a:gd name="connsiteY3" fmla="*/ 392951 h 984142"/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6931 w 1418095"/>
              <a:gd name="connsiteY3" fmla="*/ 647989 h 984142"/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3353 w 1418095"/>
              <a:gd name="connsiteY3" fmla="*/ 660943 h 984142"/>
              <a:gd name="connsiteX0" fmla="*/ 1410346 w 1418095"/>
              <a:gd name="connsiteY0" fmla="*/ 0 h 984142"/>
              <a:gd name="connsiteX1" fmla="*/ 1418095 w 1418095"/>
              <a:gd name="connsiteY1" fmla="*/ 984142 h 984142"/>
              <a:gd name="connsiteX2" fmla="*/ 0 w 1418095"/>
              <a:gd name="connsiteY2" fmla="*/ 984142 h 984142"/>
              <a:gd name="connsiteX3" fmla="*/ 3353 w 1418095"/>
              <a:gd name="connsiteY3" fmla="*/ 660943 h 984142"/>
              <a:gd name="connsiteX0" fmla="*/ 1410571 w 1418320"/>
              <a:gd name="connsiteY0" fmla="*/ 0 h 984142"/>
              <a:gd name="connsiteX1" fmla="*/ 1418320 w 1418320"/>
              <a:gd name="connsiteY1" fmla="*/ 984142 h 984142"/>
              <a:gd name="connsiteX2" fmla="*/ 225 w 1418320"/>
              <a:gd name="connsiteY2" fmla="*/ 984142 h 984142"/>
              <a:gd name="connsiteX3" fmla="*/ 0 w 1418320"/>
              <a:gd name="connsiteY3" fmla="*/ 667421 h 98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320" h="984142">
                <a:moveTo>
                  <a:pt x="1410571" y="0"/>
                </a:moveTo>
                <a:lnTo>
                  <a:pt x="1418320" y="984142"/>
                </a:lnTo>
                <a:lnTo>
                  <a:pt x="225" y="984142"/>
                </a:lnTo>
                <a:cubicBezTo>
                  <a:pt x="225" y="787078"/>
                  <a:pt x="0" y="864485"/>
                  <a:pt x="0" y="667421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0" r="13600" b="14043"/>
          <a:stretch>
            <a:fillRect/>
          </a:stretch>
        </p:blipFill>
        <p:spPr bwMode="auto">
          <a:xfrm>
            <a:off x="2203451" y="1922583"/>
            <a:ext cx="747712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56" y="5934525"/>
            <a:ext cx="1063353" cy="4944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5942" y="1290059"/>
            <a:ext cx="4889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1- </a:t>
            </a:r>
            <a:r>
              <a:rPr lang="fr-FR" altLang="fr-FR" sz="2800" dirty="0">
                <a:solidFill>
                  <a:srgbClr val="0070C0"/>
                </a:solidFill>
              </a:rPr>
              <a:t>Hardware </a:t>
            </a:r>
            <a:r>
              <a:rPr lang="fr-FR" altLang="fr-FR" sz="2800" dirty="0" err="1" smtClean="0">
                <a:solidFill>
                  <a:srgbClr val="0070C0"/>
                </a:solidFill>
              </a:rPr>
              <a:t>Bench</a:t>
            </a:r>
            <a:r>
              <a:rPr lang="fr-FR" altLang="fr-FR" sz="2800" dirty="0" smtClean="0">
                <a:solidFill>
                  <a:srgbClr val="0070C0"/>
                </a:solidFill>
              </a:rPr>
              <a:t> Simulator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 animBg="1"/>
      <p:bldP spid="59" grpId="0" animBg="1"/>
      <p:bldP spid="60" grpId="0" animBg="1"/>
      <p:bldP spid="61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2" y="1819395"/>
            <a:ext cx="48514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623" y="3433182"/>
            <a:ext cx="4609476" cy="32488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47099" y="364827"/>
            <a:ext cx="5862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7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Development</a:t>
            </a:r>
            <a:r>
              <a:rPr lang="en-US" altLang="fr-FR" sz="4000" b="1" dirty="0">
                <a:solidFill>
                  <a:srgbClr val="04617B"/>
                </a:solidFill>
                <a:latin typeface="Garamond" panose="02020404030301010803" pitchFamily="18" charset="0"/>
              </a:rPr>
              <a:t> </a:t>
            </a:r>
            <a:r>
              <a:rPr lang="en-US" altLang="fr-FR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 the </a:t>
            </a:r>
            <a:r>
              <a:rPr lang="fr-FR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CTS5 </a:t>
            </a:r>
            <a:r>
              <a:rPr lang="fr-FR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profiler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88938" y="1019176"/>
            <a:ext cx="839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How to test our development ?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2- </a:t>
            </a:r>
            <a:r>
              <a:rPr lang="en-US" altLang="fr-FR" sz="2800" dirty="0" smtClean="0">
                <a:solidFill>
                  <a:srgbClr val="0070C0"/>
                </a:solidFill>
              </a:rPr>
              <a:t>In-situ testing at LOV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Rectangle 76"/>
          <p:cNvSpPr>
            <a:spLocks noChangeArrowheads="1"/>
          </p:cNvSpPr>
          <p:nvPr/>
        </p:nvSpPr>
        <p:spPr bwMode="auto">
          <a:xfrm>
            <a:off x="5151618" y="1956184"/>
            <a:ext cx="384248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fr-FR" sz="1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1 000 m depth at 4 nm</a:t>
            </a:r>
            <a:endParaRPr lang="en-US" altLang="fr-FR" sz="1800" dirty="0">
              <a:solidFill>
                <a:srgbClr val="0070C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fr-FR" sz="1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2000 m depth at 10 nm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n-US" altLang="fr-FR" sz="1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fr-FR" sz="1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Good weather and predictable current for recovery</a:t>
            </a:r>
            <a:endParaRPr lang="en-US" altLang="fr-FR" sz="1800" dirty="0">
              <a:solidFill>
                <a:srgbClr val="0070C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fr-FR" sz="1800" dirty="0">
              <a:solidFill>
                <a:srgbClr val="0070C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en-US" altLang="fr-FR" sz="1800" dirty="0">
              <a:solidFill>
                <a:srgbClr val="0070C0"/>
              </a:solidFill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86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51112" y="971927"/>
            <a:ext cx="55795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7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chemeClr val="accent1"/>
                </a:solidFill>
              </a:rPr>
              <a:t>CTS5 profiler</a:t>
            </a:r>
            <a:endParaRPr lang="en-US" altLang="fr-FR" sz="28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lvl="7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Past and on-going developments</a:t>
            </a:r>
            <a:endParaRPr 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08663" y="2233377"/>
            <a:ext cx="5749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ProVal float </a:t>
            </a:r>
            <a:endParaRPr lang="en-US" sz="24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</a:rPr>
              <a:t>ProIce</a:t>
            </a:r>
            <a:r>
              <a:rPr lang="en-US" sz="2400" dirty="0" smtClean="0">
                <a:solidFill>
                  <a:srgbClr val="0070C0"/>
                </a:solidFill>
              </a:rPr>
              <a:t> float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UVP6 </a:t>
            </a:r>
            <a:r>
              <a:rPr lang="en-US" sz="2400" dirty="0">
                <a:solidFill>
                  <a:srgbClr val="0070C0"/>
                </a:solidFill>
              </a:rPr>
              <a:t>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Passive </a:t>
            </a:r>
            <a:r>
              <a:rPr lang="en-US" sz="2400" dirty="0" smtClean="0">
                <a:solidFill>
                  <a:srgbClr val="0070C0"/>
                </a:solidFill>
              </a:rPr>
              <a:t>acoustic</a:t>
            </a: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C000"/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2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3" y="1868548"/>
            <a:ext cx="5088625" cy="42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rme libre 6"/>
          <p:cNvSpPr/>
          <p:nvPr/>
        </p:nvSpPr>
        <p:spPr>
          <a:xfrm>
            <a:off x="-7494" y="4017365"/>
            <a:ext cx="617094" cy="2840635"/>
          </a:xfrm>
          <a:custGeom>
            <a:avLst/>
            <a:gdLst>
              <a:gd name="connsiteX0" fmla="*/ 0 w 824459"/>
              <a:gd name="connsiteY0" fmla="*/ 0 h 2420911"/>
              <a:gd name="connsiteX1" fmla="*/ 824459 w 824459"/>
              <a:gd name="connsiteY1" fmla="*/ 2420911 h 2420911"/>
              <a:gd name="connsiteX2" fmla="*/ 0 w 824459"/>
              <a:gd name="connsiteY2" fmla="*/ 2420911 h 2420911"/>
              <a:gd name="connsiteX3" fmla="*/ 0 w 824459"/>
              <a:gd name="connsiteY3" fmla="*/ 0 h 242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59" h="2420911">
                <a:moveTo>
                  <a:pt x="0" y="0"/>
                </a:moveTo>
                <a:lnTo>
                  <a:pt x="824459" y="2420911"/>
                </a:lnTo>
                <a:lnTo>
                  <a:pt x="0" y="242091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69823" y="339000"/>
            <a:ext cx="8679305" cy="520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algn="ctr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ProVal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A new float for radiometric measurements</a:t>
            </a:r>
            <a:endParaRPr lang="fr-FR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5653469" y="1509205"/>
            <a:ext cx="3295659" cy="4237927"/>
            <a:chOff x="3098002" y="225166"/>
            <a:chExt cx="3295659" cy="4237927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372379" y="1336733"/>
              <a:ext cx="844330" cy="329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just">
                <a:lnSpc>
                  <a:spcPct val="107000"/>
                </a:lnSpc>
              </a:pPr>
              <a:r>
                <a:rPr lang="en-US" sz="1000">
                  <a:solidFill>
                    <a:srgbClr val="FFFFFF"/>
                  </a:solidFill>
                  <a:latin typeface="+mj-lt"/>
                  <a:ea typeface="Times New Roman" panose="02020603050405020304" pitchFamily="18" charset="0"/>
                </a:rPr>
                <a:t>E</a:t>
              </a:r>
              <a:r>
                <a:rPr lang="en-US" sz="1000" baseline="-25000">
                  <a:solidFill>
                    <a:srgbClr val="FFFFFF"/>
                  </a:solidFill>
                  <a:latin typeface="+mj-lt"/>
                  <a:ea typeface="Times New Roman" panose="02020603050405020304" pitchFamily="18" charset="0"/>
                </a:rPr>
                <a:t>d</a:t>
              </a:r>
              <a:r>
                <a:rPr lang="en-US" sz="1000">
                  <a:solidFill>
                    <a:srgbClr val="FFFFFF"/>
                  </a:solidFill>
                  <a:latin typeface="+mj-lt"/>
                  <a:ea typeface="Times New Roman" panose="02020603050405020304" pitchFamily="18" charset="0"/>
                </a:rPr>
                <a:t>-L</a:t>
              </a:r>
              <a:r>
                <a:rPr lang="en-US" sz="1000" baseline="-25000">
                  <a:solidFill>
                    <a:srgbClr val="FFFFFF"/>
                  </a:solidFill>
                  <a:latin typeface="+mj-lt"/>
                  <a:ea typeface="Times New Roman" panose="02020603050405020304" pitchFamily="18" charset="0"/>
                </a:rPr>
                <a:t>u </a:t>
              </a:r>
              <a:r>
                <a:rPr lang="en-US" sz="1000">
                  <a:solidFill>
                    <a:srgbClr val="FFFFFF"/>
                  </a:solidFill>
                  <a:latin typeface="+mj-lt"/>
                  <a:ea typeface="Times New Roman" panose="02020603050405020304" pitchFamily="18" charset="0"/>
                </a:rPr>
                <a:t>(7λ)</a:t>
              </a:r>
              <a:endParaRPr lang="fr-FR" sz="1000"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29577" t="14904" r="1903" b="4080"/>
            <a:stretch/>
          </p:blipFill>
          <p:spPr>
            <a:xfrm>
              <a:off x="3222746" y="300591"/>
              <a:ext cx="2720381" cy="416250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104194" y="225166"/>
              <a:ext cx="13612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latin typeface="+mj-lt"/>
                </a:rPr>
                <a:t>GPS &amp; Iridium </a:t>
              </a:r>
              <a:r>
                <a:rPr lang="en-US" sz="1000" dirty="0">
                  <a:latin typeface="+mj-lt"/>
                </a:rPr>
                <a:t>antenna</a:t>
              </a:r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3180622" y="429146"/>
              <a:ext cx="1274893" cy="117291"/>
            </a:xfrm>
            <a:custGeom>
              <a:avLst/>
              <a:gdLst>
                <a:gd name="connsiteX0" fmla="*/ 0 w 1291525"/>
                <a:gd name="connsiteY0" fmla="*/ 0 h 118820"/>
                <a:gd name="connsiteX1" fmla="*/ 1167539 w 1291525"/>
                <a:gd name="connsiteY1" fmla="*/ 0 h 118820"/>
                <a:gd name="connsiteX2" fmla="*/ 1291525 w 1291525"/>
                <a:gd name="connsiteY2" fmla="*/ 118820 h 1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1525" h="118820">
                  <a:moveTo>
                    <a:pt x="0" y="0"/>
                  </a:moveTo>
                  <a:lnTo>
                    <a:pt x="1167539" y="0"/>
                  </a:lnTo>
                  <a:lnTo>
                    <a:pt x="1291525" y="1188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935" tIns="43968" rIns="87935" bIns="439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000">
                <a:latin typeface="+mj-lt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098002" y="635231"/>
              <a:ext cx="13821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temperature </a:t>
              </a:r>
              <a:r>
                <a:rPr lang="en-US" sz="1000" dirty="0">
                  <a:latin typeface="+mj-lt"/>
                </a:rPr>
                <a:t>&amp; </a:t>
              </a:r>
              <a:r>
                <a:rPr lang="en-US" sz="1000" dirty="0" smtClean="0">
                  <a:latin typeface="+mj-lt"/>
                </a:rPr>
                <a:t>salinity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3184630" y="854512"/>
              <a:ext cx="1274893" cy="117291"/>
            </a:xfrm>
            <a:custGeom>
              <a:avLst/>
              <a:gdLst>
                <a:gd name="connsiteX0" fmla="*/ 0 w 1291525"/>
                <a:gd name="connsiteY0" fmla="*/ 0 h 118820"/>
                <a:gd name="connsiteX1" fmla="*/ 1167539 w 1291525"/>
                <a:gd name="connsiteY1" fmla="*/ 0 h 118820"/>
                <a:gd name="connsiteX2" fmla="*/ 1291525 w 1291525"/>
                <a:gd name="connsiteY2" fmla="*/ 118820 h 1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1525" h="118820">
                  <a:moveTo>
                    <a:pt x="0" y="0"/>
                  </a:moveTo>
                  <a:lnTo>
                    <a:pt x="1167539" y="0"/>
                  </a:lnTo>
                  <a:lnTo>
                    <a:pt x="1291525" y="1188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935" tIns="43968" rIns="87935" bIns="439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000">
                <a:latin typeface="+mj-lt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300771" y="707167"/>
              <a:ext cx="6351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pressure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18" name="Forme libre 17"/>
            <p:cNvSpPr/>
            <p:nvPr/>
          </p:nvSpPr>
          <p:spPr>
            <a:xfrm flipH="1">
              <a:off x="4664253" y="915635"/>
              <a:ext cx="1212786" cy="406124"/>
            </a:xfrm>
            <a:custGeom>
              <a:avLst/>
              <a:gdLst>
                <a:gd name="connsiteX0" fmla="*/ 0 w 1291525"/>
                <a:gd name="connsiteY0" fmla="*/ 0 h 118820"/>
                <a:gd name="connsiteX1" fmla="*/ 1167539 w 1291525"/>
                <a:gd name="connsiteY1" fmla="*/ 0 h 118820"/>
                <a:gd name="connsiteX2" fmla="*/ 1291525 w 1291525"/>
                <a:gd name="connsiteY2" fmla="*/ 118820 h 1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1525" h="118820">
                  <a:moveTo>
                    <a:pt x="0" y="0"/>
                  </a:moveTo>
                  <a:lnTo>
                    <a:pt x="1167539" y="0"/>
                  </a:lnTo>
                  <a:lnTo>
                    <a:pt x="1291525" y="1188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headEnd type="none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935" tIns="43968" rIns="87935" bIns="439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000">
                <a:latin typeface="+mj-lt"/>
              </a:endParaRPr>
            </a:p>
          </p:txBody>
        </p:sp>
        <p:sp>
          <p:nvSpPr>
            <p:cNvPr id="19" name="Forme libre 18"/>
            <p:cNvSpPr/>
            <p:nvPr/>
          </p:nvSpPr>
          <p:spPr>
            <a:xfrm flipH="1">
              <a:off x="3340089" y="1250907"/>
              <a:ext cx="876619" cy="152078"/>
            </a:xfrm>
            <a:custGeom>
              <a:avLst/>
              <a:gdLst>
                <a:gd name="connsiteX0" fmla="*/ 0 w 1291525"/>
                <a:gd name="connsiteY0" fmla="*/ 0 h 118820"/>
                <a:gd name="connsiteX1" fmla="*/ 1167539 w 1291525"/>
                <a:gd name="connsiteY1" fmla="*/ 0 h 118820"/>
                <a:gd name="connsiteX2" fmla="*/ 1291525 w 1291525"/>
                <a:gd name="connsiteY2" fmla="*/ 118820 h 1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1525" h="118820">
                  <a:moveTo>
                    <a:pt x="0" y="0"/>
                  </a:moveTo>
                  <a:lnTo>
                    <a:pt x="1167539" y="0"/>
                  </a:lnTo>
                  <a:lnTo>
                    <a:pt x="1291525" y="1188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935" tIns="43968" rIns="87935" bIns="439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000">
                <a:latin typeface="+mj-lt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584345" y="1007568"/>
              <a:ext cx="737482" cy="246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latin typeface="+mj-lt"/>
                </a:rPr>
                <a:t>OCR507-IR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020227" y="982121"/>
              <a:ext cx="938225" cy="246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syntactic </a:t>
              </a:r>
              <a:r>
                <a:rPr lang="en-US" sz="1000" dirty="0">
                  <a:latin typeface="+mj-lt"/>
                </a:rPr>
                <a:t>foam</a:t>
              </a:r>
            </a:p>
          </p:txBody>
        </p:sp>
        <p:sp>
          <p:nvSpPr>
            <p:cNvPr id="22" name="Forme libre 21"/>
            <p:cNvSpPr/>
            <p:nvPr/>
          </p:nvSpPr>
          <p:spPr>
            <a:xfrm flipH="1">
              <a:off x="4885241" y="1210532"/>
              <a:ext cx="991797" cy="294568"/>
            </a:xfrm>
            <a:custGeom>
              <a:avLst/>
              <a:gdLst>
                <a:gd name="connsiteX0" fmla="*/ 0 w 1291525"/>
                <a:gd name="connsiteY0" fmla="*/ 0 h 118820"/>
                <a:gd name="connsiteX1" fmla="*/ 1167539 w 1291525"/>
                <a:gd name="connsiteY1" fmla="*/ 0 h 118820"/>
                <a:gd name="connsiteX2" fmla="*/ 1291525 w 1291525"/>
                <a:gd name="connsiteY2" fmla="*/ 118820 h 1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1525" h="118820">
                  <a:moveTo>
                    <a:pt x="0" y="0"/>
                  </a:moveTo>
                  <a:lnTo>
                    <a:pt x="1167539" y="0"/>
                  </a:lnTo>
                  <a:lnTo>
                    <a:pt x="1291525" y="1188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headEnd type="none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935" tIns="43968" rIns="87935" bIns="439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000">
                <a:latin typeface="+mj-lt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098506" y="2317651"/>
              <a:ext cx="3994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ECO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119113" y="3572233"/>
              <a:ext cx="1199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external </a:t>
              </a:r>
              <a:r>
                <a:rPr lang="en-US" sz="1000" dirty="0">
                  <a:latin typeface="+mj-lt"/>
                </a:rPr>
                <a:t>bladder (buoyancy)</a:t>
              </a:r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3196376" y="3960430"/>
              <a:ext cx="1122503" cy="80699"/>
            </a:xfrm>
            <a:custGeom>
              <a:avLst/>
              <a:gdLst>
                <a:gd name="connsiteX0" fmla="*/ 0 w 1291525"/>
                <a:gd name="connsiteY0" fmla="*/ 0 h 118820"/>
                <a:gd name="connsiteX1" fmla="*/ 1167539 w 1291525"/>
                <a:gd name="connsiteY1" fmla="*/ 0 h 118820"/>
                <a:gd name="connsiteX2" fmla="*/ 1291525 w 1291525"/>
                <a:gd name="connsiteY2" fmla="*/ 118820 h 1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1525" h="118820">
                  <a:moveTo>
                    <a:pt x="0" y="0"/>
                  </a:moveTo>
                  <a:lnTo>
                    <a:pt x="1167539" y="0"/>
                  </a:lnTo>
                  <a:lnTo>
                    <a:pt x="1291525" y="1188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headEnd type="none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935" tIns="43968" rIns="87935" bIns="439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000">
                <a:latin typeface="+mj-lt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119113" y="3004183"/>
              <a:ext cx="1026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t</a:t>
              </a:r>
              <a:r>
                <a:rPr lang="en-US" sz="1000" dirty="0" smtClean="0">
                  <a:latin typeface="+mj-lt"/>
                </a:rPr>
                <a:t>ilt &amp; compass (Internal</a:t>
              </a:r>
              <a:r>
                <a:rPr lang="en-US" sz="1000" dirty="0">
                  <a:latin typeface="+mj-lt"/>
                </a:rPr>
                <a:t>)</a:t>
              </a: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3196793" y="2535735"/>
              <a:ext cx="1077110" cy="489560"/>
            </a:xfrm>
            <a:custGeom>
              <a:avLst/>
              <a:gdLst>
                <a:gd name="connsiteX0" fmla="*/ 0 w 971227"/>
                <a:gd name="connsiteY0" fmla="*/ 0 h 495946"/>
                <a:gd name="connsiteX1" fmla="*/ 588936 w 971227"/>
                <a:gd name="connsiteY1" fmla="*/ 0 h 495946"/>
                <a:gd name="connsiteX2" fmla="*/ 971227 w 971227"/>
                <a:gd name="connsiteY2" fmla="*/ 495946 h 495946"/>
                <a:gd name="connsiteX3" fmla="*/ 971227 w 971227"/>
                <a:gd name="connsiteY3" fmla="*/ 495946 h 49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1227" h="495946">
                  <a:moveTo>
                    <a:pt x="0" y="0"/>
                  </a:moveTo>
                  <a:lnTo>
                    <a:pt x="588936" y="0"/>
                  </a:lnTo>
                  <a:lnTo>
                    <a:pt x="971227" y="495946"/>
                  </a:lnTo>
                  <a:lnTo>
                    <a:pt x="971227" y="4959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headEnd type="none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935" tIns="43968" rIns="87935" bIns="439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000">
                <a:latin typeface="+mj-lt"/>
              </a:endParaRPr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3196374" y="3390617"/>
              <a:ext cx="1100015" cy="90065"/>
            </a:xfrm>
            <a:custGeom>
              <a:avLst/>
              <a:gdLst>
                <a:gd name="connsiteX0" fmla="*/ 0 w 1291525"/>
                <a:gd name="connsiteY0" fmla="*/ 0 h 118820"/>
                <a:gd name="connsiteX1" fmla="*/ 1167539 w 1291525"/>
                <a:gd name="connsiteY1" fmla="*/ 0 h 118820"/>
                <a:gd name="connsiteX2" fmla="*/ 1291525 w 1291525"/>
                <a:gd name="connsiteY2" fmla="*/ 118820 h 1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1525" h="118820">
                  <a:moveTo>
                    <a:pt x="0" y="0"/>
                  </a:moveTo>
                  <a:lnTo>
                    <a:pt x="1167539" y="0"/>
                  </a:lnTo>
                  <a:lnTo>
                    <a:pt x="1291525" y="1188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headEnd type="none" w="sm" len="sm"/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935" tIns="43968" rIns="87935" bIns="439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000">
                <a:latin typeface="+mj-lt"/>
              </a:endParaRPr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4670743" y="1542340"/>
              <a:ext cx="1547125" cy="258124"/>
            </a:xfrm>
            <a:custGeom>
              <a:avLst/>
              <a:gdLst>
                <a:gd name="connsiteX0" fmla="*/ 0 w 1172705"/>
                <a:gd name="connsiteY0" fmla="*/ 0 h 165315"/>
                <a:gd name="connsiteX1" fmla="*/ 697423 w 1172705"/>
                <a:gd name="connsiteY1" fmla="*/ 165315 h 165315"/>
                <a:gd name="connsiteX2" fmla="*/ 1172705 w 1172705"/>
                <a:gd name="connsiteY2" fmla="*/ 165315 h 165315"/>
                <a:gd name="connsiteX0" fmla="*/ 0 w 1663485"/>
                <a:gd name="connsiteY0" fmla="*/ 0 h 165315"/>
                <a:gd name="connsiteX1" fmla="*/ 697423 w 1663485"/>
                <a:gd name="connsiteY1" fmla="*/ 165315 h 165315"/>
                <a:gd name="connsiteX2" fmla="*/ 1663485 w 1663485"/>
                <a:gd name="connsiteY2" fmla="*/ 165315 h 165315"/>
                <a:gd name="connsiteX0" fmla="*/ 0 w 1663485"/>
                <a:gd name="connsiteY0" fmla="*/ 0 h 220996"/>
                <a:gd name="connsiteX1" fmla="*/ 1072004 w 1663485"/>
                <a:gd name="connsiteY1" fmla="*/ 220996 h 220996"/>
                <a:gd name="connsiteX2" fmla="*/ 1663485 w 1663485"/>
                <a:gd name="connsiteY2" fmla="*/ 165315 h 220996"/>
                <a:gd name="connsiteX0" fmla="*/ 0 w 1663485"/>
                <a:gd name="connsiteY0" fmla="*/ 0 h 220996"/>
                <a:gd name="connsiteX1" fmla="*/ 1072004 w 1663485"/>
                <a:gd name="connsiteY1" fmla="*/ 220996 h 220996"/>
                <a:gd name="connsiteX2" fmla="*/ 1663485 w 1663485"/>
                <a:gd name="connsiteY2" fmla="*/ 215934 h 220996"/>
                <a:gd name="connsiteX0" fmla="*/ 0 w 1663485"/>
                <a:gd name="connsiteY0" fmla="*/ 0 h 261492"/>
                <a:gd name="connsiteX1" fmla="*/ 1082127 w 1663485"/>
                <a:gd name="connsiteY1" fmla="*/ 261492 h 261492"/>
                <a:gd name="connsiteX2" fmla="*/ 1663485 w 1663485"/>
                <a:gd name="connsiteY2" fmla="*/ 215934 h 261492"/>
                <a:gd name="connsiteX0" fmla="*/ 0 w 1658423"/>
                <a:gd name="connsiteY0" fmla="*/ 0 h 261492"/>
                <a:gd name="connsiteX1" fmla="*/ 1082127 w 1658423"/>
                <a:gd name="connsiteY1" fmla="*/ 261492 h 261492"/>
                <a:gd name="connsiteX2" fmla="*/ 1658423 w 1658423"/>
                <a:gd name="connsiteY2" fmla="*/ 261492 h 261492"/>
                <a:gd name="connsiteX0" fmla="*/ 0 w 1582494"/>
                <a:gd name="connsiteY0" fmla="*/ 0 h 261492"/>
                <a:gd name="connsiteX1" fmla="*/ 1082127 w 1582494"/>
                <a:gd name="connsiteY1" fmla="*/ 261492 h 261492"/>
                <a:gd name="connsiteX2" fmla="*/ 1582494 w 1582494"/>
                <a:gd name="connsiteY2" fmla="*/ 256430 h 261492"/>
                <a:gd name="connsiteX0" fmla="*/ 0 w 1567308"/>
                <a:gd name="connsiteY0" fmla="*/ 0 h 261492"/>
                <a:gd name="connsiteX1" fmla="*/ 1082127 w 1567308"/>
                <a:gd name="connsiteY1" fmla="*/ 261492 h 261492"/>
                <a:gd name="connsiteX2" fmla="*/ 1567308 w 1567308"/>
                <a:gd name="connsiteY2" fmla="*/ 261492 h 26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7308" h="261492">
                  <a:moveTo>
                    <a:pt x="0" y="0"/>
                  </a:moveTo>
                  <a:lnTo>
                    <a:pt x="1082127" y="261492"/>
                  </a:lnTo>
                  <a:lnTo>
                    <a:pt x="1567308" y="261492"/>
                  </a:lnTo>
                </a:path>
              </a:pathLst>
            </a:custGeom>
            <a:noFill/>
            <a:ln w="952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935" tIns="43968" rIns="87935" bIns="4396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00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709814" y="1566164"/>
              <a:ext cx="6014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surface 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860659" y="1855025"/>
              <a:ext cx="5004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21 cm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864183" y="2267859"/>
              <a:ext cx="5004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24 cm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394670" y="3877404"/>
              <a:ext cx="99899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latin typeface="+mj-lt"/>
                </a:rPr>
                <a:t>height </a:t>
              </a:r>
              <a:r>
                <a:rPr lang="en-US" sz="1000" i="1" dirty="0">
                  <a:latin typeface="+mj-lt"/>
                </a:rPr>
                <a:t>: 213 cm</a:t>
              </a:r>
            </a:p>
            <a:p>
              <a:r>
                <a:rPr lang="en-US" sz="1000" i="1" dirty="0" smtClean="0">
                  <a:latin typeface="+mj-lt"/>
                </a:rPr>
                <a:t>width </a:t>
              </a:r>
              <a:r>
                <a:rPr lang="en-US" sz="1000" i="1" dirty="0">
                  <a:latin typeface="+mj-lt"/>
                </a:rPr>
                <a:t>: 138 cm</a:t>
              </a:r>
            </a:p>
            <a:p>
              <a:r>
                <a:rPr lang="en-US" sz="1000" i="1" dirty="0" smtClean="0">
                  <a:latin typeface="+mj-lt"/>
                </a:rPr>
                <a:t>weight </a:t>
              </a:r>
              <a:r>
                <a:rPr lang="en-US" sz="1000" i="1" dirty="0">
                  <a:latin typeface="+mj-lt"/>
                </a:rPr>
                <a:t>: 65 kg</a:t>
              </a:r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5731239" y="2654552"/>
              <a:ext cx="0" cy="96807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4567003" y="3004183"/>
              <a:ext cx="1141750" cy="382595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5017735" y="2974806"/>
              <a:ext cx="5004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+mj-lt"/>
                </a:rPr>
                <a:t>65 cm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5731239" y="1665815"/>
              <a:ext cx="0" cy="363219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5894165" y="1812385"/>
              <a:ext cx="0" cy="30884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>
              <a:off x="5894165" y="2212250"/>
              <a:ext cx="0" cy="36872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5819748" y="2141222"/>
              <a:ext cx="301134" cy="0"/>
            </a:xfrm>
            <a:prstGeom prst="line">
              <a:avLst/>
            </a:prstGeom>
            <a:ln w="952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5799760" y="2619573"/>
              <a:ext cx="301134" cy="0"/>
            </a:xfrm>
            <a:prstGeom prst="line">
              <a:avLst/>
            </a:prstGeom>
            <a:ln w="952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111799" y="1047281"/>
            <a:ext cx="758154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34290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altLang="fr-FR" dirty="0" err="1">
                <a:solidFill>
                  <a:srgbClr val="0070C0"/>
                </a:solidFill>
                <a:cs typeface="Times New Roman" panose="02020603050405020304" pitchFamily="18" charset="0"/>
              </a:rPr>
              <a:t>Irradiance</a:t>
            </a:r>
            <a:r>
              <a:rPr lang="fr-FR" altLang="fr-FR" dirty="0">
                <a:solidFill>
                  <a:srgbClr val="0070C0"/>
                </a:solidFill>
                <a:cs typeface="Times New Roman" panose="02020603050405020304" pitchFamily="18" charset="0"/>
              </a:rPr>
              <a:t> (Ed) and radiance (Lu) at 7 </a:t>
            </a:r>
            <a:r>
              <a:rPr lang="fr-FR" altLang="fr-FR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wavelength</a:t>
            </a:r>
            <a:r>
              <a:rPr lang="fr-FR" altLang="fr-FR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[380 - 665 nm]</a:t>
            </a:r>
            <a:endParaRPr lang="en-US" altLang="fr-FR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indent="-34290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fr-FR" dirty="0">
                <a:solidFill>
                  <a:srgbClr val="0070C0"/>
                </a:solidFill>
                <a:cs typeface="Times New Roman" panose="02020603050405020304" pitchFamily="18" charset="0"/>
              </a:rPr>
              <a:t>Tilt and compass sensors</a:t>
            </a:r>
          </a:p>
          <a:p>
            <a:pPr indent="-342900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fr-FR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Chla</a:t>
            </a:r>
            <a:r>
              <a:rPr lang="en-US" altLang="fr-FR" dirty="0">
                <a:solidFill>
                  <a:srgbClr val="0070C0"/>
                </a:solidFill>
                <a:cs typeface="Times New Roman" panose="02020603050405020304" pitchFamily="18" charset="0"/>
              </a:rPr>
              <a:t>, backscattering,  CDOM, CTD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68156" y="6057182"/>
            <a:ext cx="658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Already 3 floats and more than 600 profiles.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Frontiers in mar. Sc.</a:t>
            </a:r>
          </a:p>
          <a:p>
            <a:r>
              <a:rPr lang="fr-FR" dirty="0">
                <a:hlinkClick r:id="rId6"/>
              </a:rPr>
              <a:t>https://www.frontiersin.org/articles/10.3389/fmars.2018.00437/full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3345" y="825688"/>
            <a:ext cx="131985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50585" y="5273888"/>
            <a:ext cx="884743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 Next : integration of Hyperspectral radiometer (EA-RISE)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20283" y="2280769"/>
            <a:ext cx="4881605" cy="2678505"/>
            <a:chOff x="430176" y="2186461"/>
            <a:chExt cx="4881605" cy="26785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76" y="2186461"/>
              <a:ext cx="4881605" cy="267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609600" y="2291607"/>
              <a:ext cx="3483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 weeks deployment with HCMR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3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5072</TotalTime>
  <Words>839</Words>
  <Application>Microsoft Office PowerPoint</Application>
  <PresentationFormat>Affichage à l'écran (4:3)</PresentationFormat>
  <Paragraphs>144</Paragraphs>
  <Slides>18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Facette</vt:lpstr>
      <vt:lpstr>Past and new technological developments at LOV for core and new BGC applications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Edouard Leymarie</dc:creator>
  <cp:lastModifiedBy>Edouard Leymarie</cp:lastModifiedBy>
  <cp:revision>110</cp:revision>
  <dcterms:created xsi:type="dcterms:W3CDTF">2019-09-23T11:28:02Z</dcterms:created>
  <dcterms:modified xsi:type="dcterms:W3CDTF">2019-10-23T10:33:38Z</dcterms:modified>
</cp:coreProperties>
</file>