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62" r:id="rId2"/>
    <p:sldId id="544" r:id="rId3"/>
    <p:sldId id="546" r:id="rId4"/>
    <p:sldId id="547" r:id="rId5"/>
    <p:sldId id="548" r:id="rId6"/>
    <p:sldId id="549" r:id="rId7"/>
    <p:sldId id="343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8DC3"/>
    <a:srgbClr val="3178B4"/>
    <a:srgbClr val="000000"/>
    <a:srgbClr val="FBE5A2"/>
    <a:srgbClr val="A9C3F0"/>
    <a:srgbClr val="76EFC7"/>
    <a:srgbClr val="BFBFBF"/>
    <a:srgbClr val="87CEFF"/>
    <a:srgbClr val="308B22"/>
    <a:srgbClr val="EF2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03"/>
    <p:restoredTop sz="73486"/>
  </p:normalViewPr>
  <p:slideViewPr>
    <p:cSldViewPr snapToGrid="0" snapToObjects="1">
      <p:cViewPr varScale="1">
        <p:scale>
          <a:sx n="122" d="100"/>
          <a:sy n="122" d="100"/>
        </p:scale>
        <p:origin x="2168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8" d="100"/>
          <a:sy n="128" d="100"/>
        </p:scale>
        <p:origin x="440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166A6C7-C312-41BE-A709-652D9BB0B4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280A1E4-4FB9-F6DA-F74E-02901ED75F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B19CD-482E-9643-BA3F-48AD027A7E49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03318D-7DC0-9975-A696-DCB2B3CCC1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BE5814-0ADB-AC49-A808-9113925B3E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EFAEC-ADC8-424D-B6F7-92A618E341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98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0EF74-A7F1-BF4C-AB83-602E2F68D339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8165D-1CAA-8649-A460-740E70415B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32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DC9-8541-6141-B814-046BA9DC53C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21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u="sng" dirty="0">
                <a:solidFill>
                  <a:srgbClr val="538DC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immune system is a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dynamic biological object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whose modifications will dependent on cell populations and the amplitude of the response according to the types of antigens encountered (microbial, self-antigens). It can be assumed, as shown in some papers, that this dynamic results from an activation of specific T cell receptors. The TCR could thus be used as a biomarker of a pathology.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>
                <a:solidFill>
                  <a:srgbClr val="538DC3"/>
                </a:solidFill>
              </a:rPr>
              <a:t>Thus our objectives 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Identify disease-specific TCRs </a:t>
            </a:r>
            <a:r>
              <a:rPr lang="en-US" dirty="0"/>
              <a:t>from the repertoire of sorted T cells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Use these sequences to </a:t>
            </a:r>
            <a:r>
              <a:rPr lang="en-US" b="1" dirty="0"/>
              <a:t>classify and predict</a:t>
            </a:r>
            <a:r>
              <a:rPr lang="en-US" dirty="0"/>
              <a:t> patient outcome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the </a:t>
            </a:r>
            <a:r>
              <a:rPr lang="en-US" b="1" dirty="0"/>
              <a:t>specificity and biological roles </a:t>
            </a:r>
            <a:r>
              <a:rPr lang="en-US" dirty="0"/>
              <a:t>of these TCRs to better understand the diseases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165D-1CAA-8649-A460-740E70415B1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88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dirty="0">
                <a:solidFill>
                  <a:srgbClr val="538DC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1min45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launched two observational trial, the first one is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Transimmunom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to revisit the nosology of autoimmune diseases. At this time, we are focusing on type 1 diabetes (T1D) and rheumatoid arthritis (RA). The trial also includes healthy volunteers (HV). The second trial is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SirocCo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aimed at investigating the mechanisms of cell subsets in COVID-19 patients.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For each trial, we sorted the CD4 T-cell subpopulations from peripheral blood: effector T-cells (Teff) and regulatory T-cells (Treg), and sequenced their TCR𝛼β repertoire.</a:t>
            </a:r>
          </a:p>
          <a:p>
            <a:endParaRPr lang="fr-FR" dirty="0"/>
          </a:p>
          <a:p>
            <a:pPr marL="0" indent="0">
              <a:buFont typeface="+mj-lt"/>
              <a:buNone/>
            </a:pPr>
            <a:r>
              <a:rPr lang="fr-FR" dirty="0" err="1"/>
              <a:t>We</a:t>
            </a:r>
            <a:r>
              <a:rPr lang="fr-FR" dirty="0"/>
              <a:t> focus the </a:t>
            </a:r>
            <a:r>
              <a:rPr lang="fr-FR" dirty="0" err="1"/>
              <a:t>analysis</a:t>
            </a:r>
            <a:r>
              <a:rPr lang="fr-FR" dirty="0"/>
              <a:t> on CDR3 </a:t>
            </a:r>
            <a:r>
              <a:rPr lang="fr-FR" dirty="0" err="1"/>
              <a:t>amino</a:t>
            </a:r>
            <a:r>
              <a:rPr lang="fr-FR" dirty="0"/>
              <a:t> acide. </a:t>
            </a:r>
            <a:r>
              <a:rPr lang="fr-FR" dirty="0" err="1"/>
              <a:t>After</a:t>
            </a:r>
            <a:r>
              <a:rPr lang="fr-FR" dirty="0"/>
              <a:t> the application of </a:t>
            </a:r>
            <a:r>
              <a:rPr lang="fr-FR" dirty="0" err="1"/>
              <a:t>our</a:t>
            </a:r>
            <a:r>
              <a:rPr lang="fr-FR" dirty="0"/>
              <a:t> identification </a:t>
            </a:r>
            <a:r>
              <a:rPr lang="fr-FR" dirty="0" err="1"/>
              <a:t>strategy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I </a:t>
            </a:r>
            <a:r>
              <a:rPr lang="fr-FR" dirty="0" err="1"/>
              <a:t>will</a:t>
            </a:r>
            <a:r>
              <a:rPr lang="fr-FR" dirty="0"/>
              <a:t> not </a:t>
            </a:r>
            <a:r>
              <a:rPr lang="fr-FR" dirty="0" err="1"/>
              <a:t>detail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isolate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, </a:t>
            </a:r>
            <a:r>
              <a:rPr lang="fr-FR" dirty="0" err="1"/>
              <a:t>two</a:t>
            </a:r>
            <a:r>
              <a:rPr lang="fr-FR" dirty="0"/>
              <a:t> types of signatures. One </a:t>
            </a:r>
            <a:r>
              <a:rPr lang="fr-FR" dirty="0" err="1"/>
              <a:t>that</a:t>
            </a:r>
            <a:r>
              <a:rPr lang="fr-FR" dirty="0"/>
              <a:t> corresponds to the </a:t>
            </a:r>
            <a:r>
              <a:rPr lang="fr-FR" dirty="0" err="1"/>
              <a:t>enriched</a:t>
            </a:r>
            <a:r>
              <a:rPr lang="fr-FR" dirty="0"/>
              <a:t> </a:t>
            </a:r>
            <a:r>
              <a:rPr lang="fr-FR" dirty="0" err="1"/>
              <a:t>sequences</a:t>
            </a:r>
            <a:r>
              <a:rPr lang="fr-FR" dirty="0"/>
              <a:t> in the </a:t>
            </a:r>
            <a:r>
              <a:rPr lang="fr-FR" dirty="0" err="1"/>
              <a:t>disease</a:t>
            </a:r>
            <a:r>
              <a:rPr lang="fr-FR" dirty="0"/>
              <a:t> and one </a:t>
            </a:r>
            <a:r>
              <a:rPr lang="fr-FR" dirty="0" err="1"/>
              <a:t>that</a:t>
            </a:r>
            <a:r>
              <a:rPr lang="fr-FR" dirty="0"/>
              <a:t> corresponds to the </a:t>
            </a:r>
            <a:r>
              <a:rPr lang="fr-FR" dirty="0" err="1"/>
              <a:t>impoverished</a:t>
            </a:r>
            <a:r>
              <a:rPr lang="fr-FR" dirty="0"/>
              <a:t> </a:t>
            </a:r>
            <a:r>
              <a:rPr lang="fr-FR" dirty="0" err="1"/>
              <a:t>sequences</a:t>
            </a:r>
            <a:r>
              <a:rPr lang="fr-FR" dirty="0"/>
              <a:t>.</a:t>
            </a:r>
          </a:p>
          <a:p>
            <a:pPr marL="0" indent="0">
              <a:buFont typeface="+mj-lt"/>
              <a:buNone/>
            </a:pPr>
            <a:endParaRPr lang="fr-FR" dirty="0"/>
          </a:p>
          <a:p>
            <a:pPr marL="0" indent="0">
              <a:buFont typeface="+mj-lt"/>
              <a:buNone/>
            </a:pPr>
            <a:r>
              <a:rPr lang="fr-FR" i="1" dirty="0"/>
              <a:t>A </a:t>
            </a:r>
            <a:r>
              <a:rPr lang="fr-FR" i="1" dirty="0" err="1"/>
              <a:t>very</a:t>
            </a:r>
            <a:r>
              <a:rPr lang="fr-FR" i="1" dirty="0"/>
              <a:t> important point for us, </a:t>
            </a:r>
            <a:r>
              <a:rPr lang="fr-FR" i="1" dirty="0" err="1"/>
              <a:t>beyond</a:t>
            </a:r>
            <a:r>
              <a:rPr lang="fr-FR" i="1" dirty="0"/>
              <a:t> the identification </a:t>
            </a:r>
            <a:r>
              <a:rPr lang="fr-FR" i="1" dirty="0" err="1"/>
              <a:t>strategy</a:t>
            </a:r>
            <a:r>
              <a:rPr lang="fr-FR" i="1" dirty="0"/>
              <a:t>, </a:t>
            </a:r>
            <a:r>
              <a:rPr lang="fr-FR" i="1" dirty="0" err="1"/>
              <a:t>is</a:t>
            </a:r>
            <a:r>
              <a:rPr lang="fr-FR" i="1" dirty="0"/>
              <a:t> to </a:t>
            </a:r>
            <a:r>
              <a:rPr lang="fr-FR" i="1" dirty="0" err="1"/>
              <a:t>validate</a:t>
            </a:r>
            <a:r>
              <a:rPr lang="fr-FR" i="1" dirty="0"/>
              <a:t> the </a:t>
            </a:r>
            <a:r>
              <a:rPr lang="fr-FR" i="1" dirty="0" err="1"/>
              <a:t>approach</a:t>
            </a:r>
            <a:r>
              <a:rPr lang="fr-FR" i="1" dirty="0"/>
              <a:t> and the </a:t>
            </a:r>
            <a:r>
              <a:rPr lang="fr-FR" i="1" dirty="0" err="1"/>
              <a:t>ensuing</a:t>
            </a:r>
            <a:r>
              <a:rPr lang="fr-FR" i="1" dirty="0"/>
              <a:t> </a:t>
            </a:r>
            <a:r>
              <a:rPr lang="fr-FR" i="1" dirty="0" err="1"/>
              <a:t>results</a:t>
            </a:r>
            <a:r>
              <a:rPr lang="fr-FR" i="1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i="1" dirty="0"/>
              <a:t>Is the signature a </a:t>
            </a:r>
            <a:r>
              <a:rPr lang="fr-FR" i="1" dirty="0" err="1"/>
              <a:t>biological</a:t>
            </a:r>
            <a:r>
              <a:rPr lang="fr-FR" i="1" dirty="0"/>
              <a:t> reality or the </a:t>
            </a:r>
            <a:r>
              <a:rPr lang="fr-FR" i="1" dirty="0" err="1"/>
              <a:t>result</a:t>
            </a:r>
            <a:r>
              <a:rPr lang="fr-FR" i="1" dirty="0"/>
              <a:t> of chance? Can </a:t>
            </a:r>
            <a:r>
              <a:rPr lang="fr-FR" i="1" dirty="0" err="1"/>
              <a:t>it</a:t>
            </a:r>
            <a:r>
              <a:rPr lang="fr-FR" i="1" dirty="0"/>
              <a:t> </a:t>
            </a:r>
            <a:r>
              <a:rPr lang="fr-FR" i="1" dirty="0" err="1"/>
              <a:t>be</a:t>
            </a:r>
            <a:r>
              <a:rPr lang="fr-FR" i="1" dirty="0"/>
              <a:t> </a:t>
            </a:r>
            <a:r>
              <a:rPr lang="fr-FR" i="1" dirty="0" err="1"/>
              <a:t>used</a:t>
            </a:r>
            <a:r>
              <a:rPr lang="fr-FR" i="1" dirty="0"/>
              <a:t> to </a:t>
            </a:r>
            <a:r>
              <a:rPr lang="fr-FR" i="1" dirty="0" err="1"/>
              <a:t>identify</a:t>
            </a:r>
            <a:r>
              <a:rPr lang="fr-FR" i="1" dirty="0"/>
              <a:t> patients and </a:t>
            </a:r>
            <a:r>
              <a:rPr lang="fr-FR" i="1" dirty="0" err="1"/>
              <a:t>thus</a:t>
            </a:r>
            <a:r>
              <a:rPr lang="fr-FR" i="1" dirty="0"/>
              <a:t> serve as a </a:t>
            </a:r>
            <a:r>
              <a:rPr lang="fr-FR" i="1" dirty="0" err="1"/>
              <a:t>biomarker</a:t>
            </a:r>
            <a:r>
              <a:rPr lang="fr-FR" i="1" dirty="0"/>
              <a:t>? To </a:t>
            </a:r>
            <a:r>
              <a:rPr lang="fr-FR" i="1" dirty="0" err="1"/>
              <a:t>what</a:t>
            </a:r>
            <a:r>
              <a:rPr lang="fr-FR" i="1" dirty="0"/>
              <a:t> </a:t>
            </a:r>
            <a:r>
              <a:rPr lang="fr-FR" i="1" dirty="0" err="1"/>
              <a:t>extent</a:t>
            </a:r>
            <a:r>
              <a:rPr lang="fr-FR" i="1" dirty="0"/>
              <a:t> </a:t>
            </a:r>
            <a:r>
              <a:rPr lang="fr-FR" i="1" dirty="0" err="1"/>
              <a:t>is</a:t>
            </a:r>
            <a:r>
              <a:rPr lang="fr-FR" i="1" dirty="0"/>
              <a:t> </a:t>
            </a:r>
            <a:r>
              <a:rPr lang="fr-FR" i="1" dirty="0" err="1"/>
              <a:t>it</a:t>
            </a:r>
            <a:r>
              <a:rPr lang="fr-FR" i="1" dirty="0"/>
              <a:t> </a:t>
            </a:r>
            <a:r>
              <a:rPr lang="fr-FR" i="1" dirty="0" err="1"/>
              <a:t>specific</a:t>
            </a:r>
            <a:r>
              <a:rPr lang="fr-FR" i="1" dirty="0"/>
              <a:t> to </a:t>
            </a:r>
            <a:r>
              <a:rPr lang="fr-FR" i="1" dirty="0" err="1"/>
              <a:t>our</a:t>
            </a:r>
            <a:r>
              <a:rPr lang="fr-FR" i="1" dirty="0"/>
              <a:t> </a:t>
            </a:r>
            <a:r>
              <a:rPr lang="fr-FR" i="1" dirty="0" err="1"/>
              <a:t>dataset</a:t>
            </a:r>
            <a:r>
              <a:rPr lang="fr-FR" i="1" dirty="0"/>
              <a:t> and </a:t>
            </a:r>
            <a:r>
              <a:rPr lang="fr-FR" i="1" dirty="0" err="1"/>
              <a:t>therefore</a:t>
            </a:r>
            <a:r>
              <a:rPr lang="fr-FR" i="1" dirty="0"/>
              <a:t> </a:t>
            </a:r>
            <a:r>
              <a:rPr lang="fr-FR" i="1" dirty="0" err="1"/>
              <a:t>subject</a:t>
            </a:r>
            <a:r>
              <a:rPr lang="fr-FR" i="1" dirty="0"/>
              <a:t> to sampling or </a:t>
            </a:r>
            <a:r>
              <a:rPr lang="fr-FR" i="1" dirty="0" err="1"/>
              <a:t>experimental</a:t>
            </a:r>
            <a:r>
              <a:rPr lang="fr-FR" i="1" dirty="0"/>
              <a:t> </a:t>
            </a:r>
            <a:r>
              <a:rPr lang="fr-FR" i="1" dirty="0" err="1"/>
              <a:t>bias</a:t>
            </a:r>
            <a:r>
              <a:rPr lang="fr-FR" i="1" dirty="0"/>
              <a:t>? Is </a:t>
            </a:r>
            <a:r>
              <a:rPr lang="fr-FR" i="1" dirty="0" err="1"/>
              <a:t>it</a:t>
            </a:r>
            <a:r>
              <a:rPr lang="fr-FR" i="1" dirty="0"/>
              <a:t> </a:t>
            </a:r>
            <a:r>
              <a:rPr lang="fr-FR" i="1" dirty="0" err="1"/>
              <a:t>found</a:t>
            </a:r>
            <a:r>
              <a:rPr lang="fr-FR" i="1" dirty="0"/>
              <a:t> in </a:t>
            </a:r>
            <a:r>
              <a:rPr lang="fr-FR" i="1" dirty="0" err="1"/>
              <a:t>external</a:t>
            </a:r>
            <a:r>
              <a:rPr lang="fr-FR" i="1" dirty="0"/>
              <a:t> </a:t>
            </a:r>
            <a:r>
              <a:rPr lang="fr-FR" i="1" dirty="0" err="1"/>
              <a:t>datasets</a:t>
            </a:r>
            <a:r>
              <a:rPr lang="fr-FR" i="1" dirty="0"/>
              <a:t> ?</a:t>
            </a:r>
          </a:p>
          <a:p>
            <a:pPr marL="0" indent="0">
              <a:buFont typeface="+mj-lt"/>
              <a:buNone/>
            </a:pPr>
            <a:endParaRPr lang="fr-FR" dirty="0"/>
          </a:p>
          <a:p>
            <a:pPr marL="0" indent="0">
              <a:buFont typeface="+mj-lt"/>
              <a:buNone/>
            </a:pPr>
            <a:r>
              <a:rPr lang="fr-FR" dirty="0" err="1"/>
              <a:t>We</a:t>
            </a:r>
            <a:r>
              <a:rPr lang="fr-FR" dirty="0"/>
              <a:t> use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approaches.The</a:t>
            </a:r>
            <a:r>
              <a:rPr lang="fr-FR" dirty="0"/>
              <a:t> first </a:t>
            </a:r>
            <a:r>
              <a:rPr lang="fr-FR" dirty="0" err="1"/>
              <a:t>is</a:t>
            </a:r>
            <a:r>
              <a:rPr lang="fr-FR" dirty="0"/>
              <a:t> to use machine </a:t>
            </a:r>
            <a:r>
              <a:rPr lang="fr-FR" dirty="0" err="1"/>
              <a:t>learning</a:t>
            </a:r>
            <a:r>
              <a:rPr lang="fr-FR" dirty="0"/>
              <a:t> to train a model on 75% of the patients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whom</a:t>
            </a:r>
            <a:r>
              <a:rPr lang="fr-FR" dirty="0"/>
              <a:t> the signature </a:t>
            </a:r>
            <a:r>
              <a:rPr lang="fr-FR" dirty="0" err="1"/>
              <a:t>was</a:t>
            </a:r>
            <a:r>
              <a:rPr lang="fr-FR" dirty="0"/>
              <a:t> made and </a:t>
            </a:r>
            <a:r>
              <a:rPr lang="fr-FR" dirty="0" err="1"/>
              <a:t>then</a:t>
            </a:r>
            <a:r>
              <a:rPr lang="fr-FR" dirty="0"/>
              <a:t> to </a:t>
            </a:r>
            <a:r>
              <a:rPr lang="fr-FR" dirty="0" err="1"/>
              <a:t>classify</a:t>
            </a:r>
            <a:r>
              <a:rPr lang="fr-FR" dirty="0"/>
              <a:t> the </a:t>
            </a:r>
            <a:r>
              <a:rPr lang="fr-FR" dirty="0" err="1"/>
              <a:t>remaining</a:t>
            </a:r>
            <a:r>
              <a:rPr lang="fr-FR" dirty="0"/>
              <a:t> 25%. </a:t>
            </a:r>
          </a:p>
          <a:p>
            <a:pPr marL="0" indent="0">
              <a:buFont typeface="+mj-lt"/>
              <a:buNone/>
            </a:pPr>
            <a:endParaRPr lang="fr-FR" dirty="0"/>
          </a:p>
          <a:p>
            <a:pPr marL="0" indent="0">
              <a:buFont typeface="+mj-lt"/>
              <a:buNone/>
            </a:pPr>
            <a:r>
              <a:rPr lang="fr-FR" dirty="0"/>
              <a:t>The second </a:t>
            </a:r>
            <a:r>
              <a:rPr lang="fr-FR" dirty="0" err="1"/>
              <a:t>approach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use of </a:t>
            </a:r>
            <a:r>
              <a:rPr lang="fr-FR" dirty="0" err="1"/>
              <a:t>external</a:t>
            </a:r>
            <a:r>
              <a:rPr lang="fr-FR" dirty="0"/>
              <a:t> data </a:t>
            </a:r>
            <a:r>
              <a:rPr lang="fr-FR"/>
              <a:t>sets.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165D-1CAA-8649-A460-740E70415B1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03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u="sng" dirty="0"/>
              <a:t>2min</a:t>
            </a:r>
          </a:p>
          <a:p>
            <a:endParaRPr lang="fr-FR" dirty="0"/>
          </a:p>
          <a:p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applying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 to the </a:t>
            </a:r>
            <a:r>
              <a:rPr lang="fr-FR" dirty="0" err="1"/>
              <a:t>Transimmunom</a:t>
            </a:r>
            <a:r>
              <a:rPr lang="fr-FR" dirty="0"/>
              <a:t> </a:t>
            </a:r>
            <a:r>
              <a:rPr lang="fr-FR" dirty="0" err="1"/>
              <a:t>dataset</a:t>
            </a:r>
            <a:r>
              <a:rPr lang="fr-FR" dirty="0"/>
              <a:t> for </a:t>
            </a:r>
            <a:r>
              <a:rPr lang="fr-FR" dirty="0" err="1"/>
              <a:t>autoimmune</a:t>
            </a:r>
            <a:r>
              <a:rPr lang="fr-FR" dirty="0"/>
              <a:t> </a:t>
            </a:r>
            <a:r>
              <a:rPr lang="fr-FR" dirty="0" err="1"/>
              <a:t>diseases</a:t>
            </a:r>
            <a:r>
              <a:rPr lang="fr-FR" dirty="0"/>
              <a:t> on the </a:t>
            </a:r>
            <a:r>
              <a:rPr lang="fr-FR" dirty="0" err="1"/>
              <a:t>left</a:t>
            </a:r>
            <a:r>
              <a:rPr lang="fr-FR" dirty="0"/>
              <a:t> and to the </a:t>
            </a:r>
            <a:r>
              <a:rPr lang="fr-FR" dirty="0" err="1"/>
              <a:t>SirocCo</a:t>
            </a:r>
            <a:r>
              <a:rPr lang="fr-FR" dirty="0"/>
              <a:t> </a:t>
            </a:r>
            <a:r>
              <a:rPr lang="fr-FR" dirty="0" err="1"/>
              <a:t>dataset</a:t>
            </a:r>
            <a:r>
              <a:rPr lang="fr-FR" dirty="0"/>
              <a:t> for COVID-19 on the right,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identified</a:t>
            </a:r>
            <a:r>
              <a:rPr lang="fr-FR" dirty="0"/>
              <a:t> </a:t>
            </a:r>
            <a:r>
              <a:rPr lang="fr-FR" dirty="0" err="1"/>
              <a:t>disease-specific</a:t>
            </a:r>
            <a:r>
              <a:rPr lang="fr-FR" dirty="0"/>
              <a:t> CDR3aa.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sequences</a:t>
            </a:r>
            <a:r>
              <a:rPr lang="fr-FR" dirty="0"/>
              <a:t> are </a:t>
            </a:r>
            <a:r>
              <a:rPr lang="fr-FR" dirty="0" err="1"/>
              <a:t>represented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as a </a:t>
            </a:r>
            <a:r>
              <a:rPr lang="fr-FR" dirty="0" err="1"/>
              <a:t>heatmap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presence</a:t>
            </a:r>
            <a:r>
              <a:rPr lang="fr-FR" dirty="0"/>
              <a:t> in </a:t>
            </a:r>
            <a:r>
              <a:rPr lang="fr-FR" dirty="0" err="1"/>
              <a:t>yellow</a:t>
            </a:r>
            <a:r>
              <a:rPr lang="fr-FR" dirty="0"/>
              <a:t> and absence in black </a:t>
            </a:r>
            <a:r>
              <a:rPr lang="fr-FR" dirty="0" err="1"/>
              <a:t>across</a:t>
            </a:r>
            <a:r>
              <a:rPr lang="fr-FR" dirty="0"/>
              <a:t> all patients. For the </a:t>
            </a:r>
            <a:r>
              <a:rPr lang="fr-FR" dirty="0" err="1"/>
              <a:t>sake</a:t>
            </a:r>
            <a:r>
              <a:rPr lang="fr-FR" dirty="0"/>
              <a:t> of </a:t>
            </a:r>
            <a:r>
              <a:rPr lang="fr-FR" dirty="0" err="1"/>
              <a:t>clarity</a:t>
            </a:r>
            <a:r>
              <a:rPr lang="fr-FR" dirty="0"/>
              <a:t>, </a:t>
            </a:r>
            <a:r>
              <a:rPr lang="fr-FR" dirty="0" err="1"/>
              <a:t>only</a:t>
            </a:r>
            <a:r>
              <a:rPr lang="fr-FR" dirty="0"/>
              <a:t> the CD4 </a:t>
            </a:r>
            <a:r>
              <a:rPr lang="fr-FR" dirty="0" err="1"/>
              <a:t>effector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are </a:t>
            </a:r>
            <a:r>
              <a:rPr lang="fr-FR" dirty="0" err="1"/>
              <a:t>shown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(pointer), the </a:t>
            </a:r>
            <a:r>
              <a:rPr lang="fr-FR" dirty="0" err="1"/>
              <a:t>disease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patient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indicated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(pointer). </a:t>
            </a:r>
            <a:r>
              <a:rPr lang="fr-FR" dirty="0" err="1"/>
              <a:t>Ward's</a:t>
            </a:r>
            <a:r>
              <a:rPr lang="fr-FR" dirty="0"/>
              <a:t> clustering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on the patients to </a:t>
            </a:r>
            <a:r>
              <a:rPr lang="fr-FR" dirty="0" err="1"/>
              <a:t>disciminate</a:t>
            </a:r>
            <a:r>
              <a:rPr lang="fr-FR" dirty="0"/>
              <a:t>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share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sequences</a:t>
            </a:r>
            <a:r>
              <a:rPr lang="fr-FR" dirty="0"/>
              <a:t>. For the signatures </a:t>
            </a:r>
            <a:r>
              <a:rPr lang="fr-FR" dirty="0" err="1"/>
              <a:t>identified</a:t>
            </a:r>
            <a:r>
              <a:rPr lang="fr-FR" dirty="0"/>
              <a:t> in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 (pointer),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specified</a:t>
            </a:r>
            <a:r>
              <a:rPr lang="fr-FR" dirty="0"/>
              <a:t> if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enriched</a:t>
            </a:r>
            <a:r>
              <a:rPr lang="fr-FR" dirty="0"/>
              <a:t> in the </a:t>
            </a:r>
            <a:r>
              <a:rPr lang="fr-FR" dirty="0" err="1"/>
              <a:t>disease</a:t>
            </a:r>
            <a:r>
              <a:rPr lang="fr-FR" dirty="0"/>
              <a:t> or </a:t>
            </a:r>
            <a:r>
              <a:rPr lang="fr-FR" dirty="0" err="1"/>
              <a:t>impoverished</a:t>
            </a:r>
            <a:r>
              <a:rPr lang="fr-FR" dirty="0"/>
              <a:t> (pointer) and if the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comes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alpha or beta </a:t>
            </a:r>
            <a:r>
              <a:rPr lang="fr-FR" dirty="0" err="1"/>
              <a:t>chain</a:t>
            </a:r>
            <a:r>
              <a:rPr lang="fr-FR" dirty="0"/>
              <a:t> (pointer).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blocks of </a:t>
            </a:r>
            <a:r>
              <a:rPr lang="fr-FR" dirty="0" err="1"/>
              <a:t>sequences</a:t>
            </a:r>
            <a:r>
              <a:rPr lang="fr-FR" dirty="0"/>
              <a:t> </a:t>
            </a:r>
            <a:r>
              <a:rPr lang="fr-FR" dirty="0" err="1"/>
              <a:t>specific</a:t>
            </a:r>
            <a:r>
              <a:rPr lang="fr-FR" dirty="0"/>
              <a:t> to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. </a:t>
            </a:r>
            <a:r>
              <a:rPr lang="fr-FR" dirty="0" err="1"/>
              <a:t>These</a:t>
            </a:r>
            <a:r>
              <a:rPr lang="fr-FR" dirty="0"/>
              <a:t> are </a:t>
            </a:r>
            <a:r>
              <a:rPr lang="fr-FR" dirty="0" err="1"/>
              <a:t>clearer</a:t>
            </a:r>
            <a:r>
              <a:rPr lang="fr-FR" dirty="0"/>
              <a:t> for COVID-19 and </a:t>
            </a:r>
            <a:r>
              <a:rPr lang="fr-FR" dirty="0" err="1"/>
              <a:t>allow</a:t>
            </a:r>
            <a:r>
              <a:rPr lang="fr-FR" dirty="0"/>
              <a:t> a </a:t>
            </a:r>
            <a:r>
              <a:rPr lang="fr-FR" dirty="0" err="1"/>
              <a:t>better</a:t>
            </a:r>
            <a:r>
              <a:rPr lang="fr-FR" dirty="0"/>
              <a:t> clustering of the patients.</a:t>
            </a:r>
          </a:p>
          <a:p>
            <a:endParaRPr lang="fr-FR" dirty="0"/>
          </a:p>
          <a:p>
            <a:pPr marL="171450" indent="-17145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12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The selection of CDR3aa from </a:t>
            </a:r>
            <a:r>
              <a:rPr lang="en-US" sz="1200" dirty="0" err="1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periphical</a:t>
            </a:r>
            <a:r>
              <a:rPr lang="en-US" sz="12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 blood</a:t>
            </a:r>
            <a:r>
              <a:rPr lang="en-US" sz="1200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 works well on a viral disease</a:t>
            </a:r>
            <a:r>
              <a:rPr lang="en-US" sz="12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 like COVID-19 since the clustering shows a </a:t>
            </a:r>
            <a:r>
              <a:rPr lang="en-US" sz="1200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perfect separation</a:t>
            </a:r>
            <a:r>
              <a:rPr lang="en-US" sz="12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 of patients from HV.</a:t>
            </a:r>
          </a:p>
          <a:p>
            <a:pPr marL="171450" indent="-17145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12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The </a:t>
            </a:r>
            <a:r>
              <a:rPr lang="en-US" sz="1200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strategy also separates AIDs </a:t>
            </a:r>
            <a:r>
              <a:rPr lang="en-US" sz="12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patients from HV </a:t>
            </a:r>
            <a:r>
              <a:rPr lang="en-US" sz="1200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but to a lesser extent</a:t>
            </a:r>
            <a:r>
              <a:rPr lang="en-US" sz="12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165D-1CAA-8649-A460-740E70415B1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879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i="1" u="sng" dirty="0">
                <a:solidFill>
                  <a:srgbClr val="538DC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dirty="0"/>
              <a:t>A first validation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comparison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signatures versus </a:t>
            </a:r>
            <a:r>
              <a:rPr lang="fr-FR" dirty="0" err="1"/>
              <a:t>random</a:t>
            </a:r>
            <a:r>
              <a:rPr lang="fr-FR" dirty="0"/>
              <a:t> signatures. That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say</a:t>
            </a:r>
            <a:r>
              <a:rPr lang="fr-FR" dirty="0"/>
              <a:t>, of the </a:t>
            </a:r>
            <a:r>
              <a:rPr lang="fr-FR" dirty="0" err="1"/>
              <a:t>same</a:t>
            </a:r>
            <a:r>
              <a:rPr lang="fr-FR" dirty="0"/>
              <a:t> size as the one </a:t>
            </a:r>
            <a:r>
              <a:rPr lang="fr-FR" dirty="0" err="1"/>
              <a:t>identified</a:t>
            </a:r>
            <a:r>
              <a:rPr lang="fr-FR" dirty="0"/>
              <a:t> but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sequences</a:t>
            </a:r>
            <a:r>
              <a:rPr lang="fr-FR" dirty="0"/>
              <a:t> </a:t>
            </a:r>
            <a:r>
              <a:rPr lang="fr-FR" dirty="0" err="1"/>
              <a:t>drawn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dataset</a:t>
            </a:r>
            <a:r>
              <a:rPr lang="fr-FR" dirty="0"/>
              <a:t>. The </a:t>
            </a:r>
            <a:r>
              <a:rPr lang="fr-FR" dirty="0" err="1"/>
              <a:t>radviz</a:t>
            </a:r>
            <a:r>
              <a:rPr lang="fr-FR" dirty="0"/>
              <a:t> </a:t>
            </a:r>
            <a:r>
              <a:rPr lang="fr-FR" dirty="0" err="1"/>
              <a:t>represents</a:t>
            </a:r>
            <a:r>
              <a:rPr lang="fr-FR" dirty="0"/>
              <a:t> the CDR3aa expression of the 4 AID signatures for </a:t>
            </a:r>
            <a:r>
              <a:rPr lang="fr-FR" dirty="0" err="1"/>
              <a:t>each</a:t>
            </a:r>
            <a:r>
              <a:rPr lang="fr-FR" dirty="0"/>
              <a:t> patient. The signatures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calculated</a:t>
            </a:r>
            <a:r>
              <a:rPr lang="fr-FR" dirty="0"/>
              <a:t> on 75% of the patients of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. 6 </a:t>
            </a:r>
            <a:r>
              <a:rPr lang="fr-FR" dirty="0" err="1"/>
              <a:t>random</a:t>
            </a:r>
            <a:r>
              <a:rPr lang="fr-FR" dirty="0"/>
              <a:t> </a:t>
            </a:r>
            <a:r>
              <a:rPr lang="fr-FR" dirty="0" err="1"/>
              <a:t>draws</a:t>
            </a:r>
            <a:r>
              <a:rPr lang="fr-FR" dirty="0"/>
              <a:t> of the </a:t>
            </a:r>
            <a:r>
              <a:rPr lang="fr-FR" dirty="0" err="1"/>
              <a:t>dataset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(</a:t>
            </a:r>
            <a:r>
              <a:rPr lang="fr-FR" dirty="0" err="1"/>
              <a:t>iterations</a:t>
            </a:r>
            <a:r>
              <a:rPr lang="fr-FR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dirty="0"/>
              <a:t>The </a:t>
            </a:r>
            <a:r>
              <a:rPr lang="fr-FR" dirty="0" err="1"/>
              <a:t>random</a:t>
            </a:r>
            <a:r>
              <a:rPr lang="fr-FR" dirty="0"/>
              <a:t> signatures </a:t>
            </a:r>
            <a:r>
              <a:rPr lang="fr-FR" dirty="0" err="1"/>
              <a:t>did</a:t>
            </a:r>
            <a:r>
              <a:rPr lang="fr-FR" dirty="0"/>
              <a:t> not </a:t>
            </a:r>
            <a:r>
              <a:rPr lang="fr-FR" dirty="0" err="1"/>
              <a:t>separate</a:t>
            </a:r>
            <a:r>
              <a:rPr lang="fr-FR" dirty="0"/>
              <a:t> the patients, </a:t>
            </a:r>
            <a:r>
              <a:rPr lang="fr-FR" dirty="0" err="1"/>
              <a:t>whatever</a:t>
            </a:r>
            <a:r>
              <a:rPr lang="fr-FR" dirty="0"/>
              <a:t> the </a:t>
            </a:r>
            <a:r>
              <a:rPr lang="fr-FR" dirty="0" err="1"/>
              <a:t>iterations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shows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strategy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reproducible</a:t>
            </a:r>
            <a:r>
              <a:rPr lang="fr-FR" dirty="0"/>
              <a:t>, </a:t>
            </a:r>
            <a:r>
              <a:rPr lang="fr-FR" dirty="0" err="1"/>
              <a:t>little</a:t>
            </a:r>
            <a:r>
              <a:rPr lang="fr-FR" dirty="0"/>
              <a:t> </a:t>
            </a:r>
            <a:r>
              <a:rPr lang="fr-FR" dirty="0" err="1"/>
              <a:t>impacted</a:t>
            </a:r>
            <a:r>
              <a:rPr lang="fr-FR" dirty="0"/>
              <a:t> by sampling, and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results</a:t>
            </a:r>
            <a:r>
              <a:rPr lang="fr-FR" dirty="0"/>
              <a:t> are not due to chance.</a:t>
            </a:r>
            <a:endParaRPr lang="en-US" sz="1200" dirty="0">
              <a:solidFill>
                <a:srgbClr val="343C4D"/>
              </a:solidFill>
              <a:latin typeface="HelveticaNeue LT 67 MdCn" panose="02000400000000000000" pitchFamily="2" charset="0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165D-1CAA-8649-A460-740E70415B1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29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u="sng" dirty="0"/>
              <a:t>15sec</a:t>
            </a:r>
          </a:p>
          <a:p>
            <a:endParaRPr lang="fr-FR" dirty="0"/>
          </a:p>
          <a:p>
            <a:r>
              <a:rPr lang="fr-FR" dirty="0"/>
              <a:t>The second validation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to …</a:t>
            </a:r>
          </a:p>
          <a:p>
            <a:r>
              <a:rPr lang="fr-FR" dirty="0" err="1"/>
              <a:t>Actually</a:t>
            </a:r>
            <a:r>
              <a:rPr lang="fr-FR" dirty="0"/>
              <a:t>, </a:t>
            </a:r>
            <a:r>
              <a:rPr lang="fr-FR" dirty="0" err="1"/>
              <a:t>I'll</a:t>
            </a:r>
            <a:r>
              <a:rPr lang="fr-FR" dirty="0"/>
              <a:t> let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discover</a:t>
            </a:r>
            <a:r>
              <a:rPr lang="fr-FR" dirty="0"/>
              <a:t> the </a:t>
            </a:r>
            <a:r>
              <a:rPr lang="fr-FR" dirty="0" err="1"/>
              <a:t>rest</a:t>
            </a:r>
            <a:r>
              <a:rPr lang="fr-FR" dirty="0"/>
              <a:t> by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my</a:t>
            </a:r>
            <a:r>
              <a:rPr lang="fr-FR" dirty="0"/>
              <a:t> poster, </a:t>
            </a:r>
            <a:r>
              <a:rPr lang="fr-FR" dirty="0" err="1"/>
              <a:t>number</a:t>
            </a:r>
            <a:r>
              <a:rPr lang="fr-FR" dirty="0"/>
              <a:t> 202 or on </a:t>
            </a:r>
            <a:r>
              <a:rPr lang="fr-FR" dirty="0" err="1"/>
              <a:t>whova</a:t>
            </a:r>
            <a:r>
              <a:rPr lang="fr-FR" dirty="0"/>
              <a:t> (</a:t>
            </a:r>
            <a:r>
              <a:rPr lang="fr-FR" dirty="0" err="1"/>
              <a:t>it’s</a:t>
            </a:r>
            <a:r>
              <a:rPr lang="fr-FR" dirty="0"/>
              <a:t> accessible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QR code).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8165D-1CAA-8649-A460-740E70415B1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070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u="sng" dirty="0"/>
              <a:t>30sec</a:t>
            </a:r>
          </a:p>
          <a:p>
            <a:endParaRPr lang="fr-FR" dirty="0"/>
          </a:p>
          <a:p>
            <a:r>
              <a:rPr lang="fr-FR" dirty="0"/>
              <a:t>To </a:t>
            </a:r>
            <a:r>
              <a:rPr lang="fr-FR" dirty="0" err="1"/>
              <a:t>conclude</a:t>
            </a:r>
            <a:r>
              <a:rPr lang="fr-FR" dirty="0"/>
              <a:t> I </a:t>
            </a:r>
            <a:r>
              <a:rPr lang="fr-FR" dirty="0" err="1"/>
              <a:t>would</a:t>
            </a:r>
            <a:r>
              <a:rPr lang="fr-FR" dirty="0"/>
              <a:t> like to </a:t>
            </a:r>
            <a:r>
              <a:rPr lang="fr-FR" dirty="0" err="1"/>
              <a:t>thank</a:t>
            </a:r>
            <a:r>
              <a:rPr lang="fr-FR" dirty="0"/>
              <a:t> the team I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at i3 </a:t>
            </a:r>
            <a:r>
              <a:rPr lang="fr-FR" dirty="0" err="1"/>
              <a:t>lab</a:t>
            </a:r>
            <a:r>
              <a:rPr lang="fr-FR" dirty="0"/>
              <a:t> and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collaborators</a:t>
            </a:r>
            <a:r>
              <a:rPr lang="fr-FR" dirty="0"/>
              <a:t>.</a:t>
            </a:r>
          </a:p>
          <a:p>
            <a:r>
              <a:rPr lang="fr-FR" dirty="0"/>
              <a:t>I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particularly</a:t>
            </a:r>
            <a:r>
              <a:rPr lang="fr-FR" dirty="0"/>
              <a:t> like to </a:t>
            </a:r>
            <a:r>
              <a:rPr lang="fr-FR" dirty="0" err="1"/>
              <a:t>thank</a:t>
            </a:r>
            <a:r>
              <a:rPr lang="fr-FR" dirty="0"/>
              <a:t> David Klatzmann the </a:t>
            </a:r>
            <a:r>
              <a:rPr lang="fr-FR" dirty="0" err="1"/>
              <a:t>director</a:t>
            </a:r>
            <a:r>
              <a:rPr lang="fr-FR" dirty="0"/>
              <a:t> of the </a:t>
            </a:r>
            <a:r>
              <a:rPr lang="fr-FR" dirty="0" err="1"/>
              <a:t>laboratory</a:t>
            </a:r>
            <a:r>
              <a:rPr lang="fr-FR" dirty="0"/>
              <a:t> and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 </a:t>
            </a:r>
            <a:r>
              <a:rPr lang="fr-FR" dirty="0" err="1"/>
              <a:t>supervisor</a:t>
            </a:r>
            <a:r>
              <a:rPr lang="fr-FR" dirty="0"/>
              <a:t>, Encarnita Mariotti-Ferrandiz </a:t>
            </a:r>
            <a:r>
              <a:rPr lang="fr-FR" dirty="0" err="1"/>
              <a:t>my</a:t>
            </a:r>
            <a:r>
              <a:rPr lang="fr-FR" dirty="0"/>
              <a:t> second </a:t>
            </a:r>
            <a:r>
              <a:rPr lang="fr-FR" dirty="0" err="1"/>
              <a:t>thesis</a:t>
            </a:r>
            <a:r>
              <a:rPr lang="fr-FR" dirty="0"/>
              <a:t> </a:t>
            </a:r>
            <a:r>
              <a:rPr lang="fr-FR" dirty="0" err="1"/>
              <a:t>supervisor</a:t>
            </a:r>
            <a:r>
              <a:rPr lang="fr-FR" dirty="0"/>
              <a:t>, and Pierre </a:t>
            </a:r>
            <a:r>
              <a:rPr lang="fr-FR" dirty="0" err="1"/>
              <a:t>Barennes</a:t>
            </a:r>
            <a:r>
              <a:rPr lang="fr-FR" dirty="0"/>
              <a:t> a PhD </a:t>
            </a:r>
            <a:r>
              <a:rPr lang="fr-FR" dirty="0" err="1"/>
              <a:t>student</a:t>
            </a:r>
            <a:r>
              <a:rPr lang="fr-FR" dirty="0"/>
              <a:t>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whom</a:t>
            </a:r>
            <a:r>
              <a:rPr lang="fr-FR" dirty="0"/>
              <a:t> the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not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.</a:t>
            </a:r>
          </a:p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90C23-1C97-C349-BF8B-CD636BCC391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944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D5069-D212-D442-AAA7-5372685B4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C72BEC-1ED1-0244-AA50-E230277E9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14FB5E-50EC-984A-B122-2793FB08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106356-4FA3-264B-9B4E-A2DCCFAE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0E4008-75E9-D64B-B665-062D46F1F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7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7E0D8C-EA31-1F43-806D-91F5B3D7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3ACE77-DA10-D047-9E1F-1916B3AF9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47D611-31BA-0D4C-BB87-CE420494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C3E7F6-B0FC-A54C-A455-26130D22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C3E792-8D27-694A-BD8D-D6FE1480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41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FC28A09-3415-DB46-8A8C-2A6397659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95C284-A84D-DF4F-BF45-7D0281539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C46350-C472-8241-9955-42B8BAD6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517BD0-D230-CB42-BD4B-001E7A8C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AF210E-6805-A44B-8D64-F102BDDB8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67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1">
            <a:extLst>
              <a:ext uri="{FF2B5EF4-FFF2-40B4-BE49-F238E27FC236}">
                <a16:creationId xmlns:a16="http://schemas.microsoft.com/office/drawing/2014/main" id="{B6621073-6C87-804D-8B8C-DD735F748DD5}"/>
              </a:ext>
            </a:extLst>
          </p:cNvPr>
          <p:cNvSpPr/>
          <p:nvPr userDrawn="1"/>
        </p:nvSpPr>
        <p:spPr>
          <a:xfrm rot="10800000" flipH="1">
            <a:off x="9215516" y="5926998"/>
            <a:ext cx="7067461" cy="1414349"/>
          </a:xfrm>
          <a:prstGeom prst="roundRect">
            <a:avLst>
              <a:gd name="adj" fmla="val 16811"/>
            </a:avLst>
          </a:prstGeom>
          <a:solidFill>
            <a:srgbClr val="2D285A"/>
          </a:solidFill>
          <a:ln>
            <a:noFill/>
          </a:ln>
          <a:effectLst/>
          <a:scene3d>
            <a:camera prst="orthographicFront">
              <a:rot lat="0" lon="0" rev="2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EA4E89A6-6BA9-5845-95A3-E65B295F02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9009"/>
          <a:stretch/>
        </p:blipFill>
        <p:spPr bwMode="auto">
          <a:xfrm>
            <a:off x="11675161" y="6204334"/>
            <a:ext cx="385733" cy="58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à coins arrondis 5">
            <a:extLst>
              <a:ext uri="{FF2B5EF4-FFF2-40B4-BE49-F238E27FC236}">
                <a16:creationId xmlns:a16="http://schemas.microsoft.com/office/drawing/2014/main" id="{B2C94EAF-1D84-034D-B1F6-3F6DD7F21631}"/>
              </a:ext>
            </a:extLst>
          </p:cNvPr>
          <p:cNvSpPr/>
          <p:nvPr userDrawn="1"/>
        </p:nvSpPr>
        <p:spPr>
          <a:xfrm rot="10800000" flipH="1">
            <a:off x="-1991696" y="-1037311"/>
            <a:ext cx="8707904" cy="1823611"/>
          </a:xfrm>
          <a:prstGeom prst="roundRect">
            <a:avLst>
              <a:gd name="adj" fmla="val 11994"/>
            </a:avLst>
          </a:prstGeom>
          <a:noFill/>
          <a:ln w="15875" cap="flat" cmpd="sng" algn="ctr">
            <a:solidFill>
              <a:srgbClr val="343C4D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12" name="Titre 16">
            <a:extLst>
              <a:ext uri="{FF2B5EF4-FFF2-40B4-BE49-F238E27FC236}">
                <a16:creationId xmlns:a16="http://schemas.microsoft.com/office/drawing/2014/main" id="{D8B121C1-5776-B848-92FC-216DF16AA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-63897" y="41973"/>
            <a:ext cx="7678804" cy="660404"/>
          </a:xfrm>
          <a:prstGeom prst="rect">
            <a:avLst/>
          </a:prstGeom>
        </p:spPr>
        <p:txBody>
          <a:bodyPr vert="horz" wrap="none" anchor="b" anchorCtr="0">
            <a:noAutofit/>
          </a:bodyPr>
          <a:lstStyle>
            <a:lvl1pPr algn="l">
              <a:defRPr lang="fr-FR" sz="3200" i="1" kern="1200" dirty="0" smtClean="0">
                <a:solidFill>
                  <a:srgbClr val="54B4E4"/>
                </a:solidFill>
                <a:latin typeface="Impact"/>
                <a:ea typeface="+mn-ea"/>
                <a:cs typeface="Impac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3" name="Espace réservé du contenu 18">
            <a:extLst>
              <a:ext uri="{FF2B5EF4-FFF2-40B4-BE49-F238E27FC236}">
                <a16:creationId xmlns:a16="http://schemas.microsoft.com/office/drawing/2014/main" id="{52012F02-4ED2-4840-9738-1DAF3E9446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9657" y="1634364"/>
            <a:ext cx="11542183" cy="415152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just">
              <a:defRPr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defRPr>
            </a:lvl1pPr>
            <a:lvl2pPr algn="just">
              <a:defRPr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defRPr>
            </a:lvl2pPr>
            <a:lvl3pPr algn="just">
              <a:defRPr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defRPr>
            </a:lvl3pPr>
            <a:lvl4pPr algn="just">
              <a:defRPr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defRPr>
            </a:lvl4pPr>
            <a:lvl5pPr algn="just">
              <a:defRPr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4E86A1-C1F1-2D4C-8241-973DAD36A653}"/>
              </a:ext>
            </a:extLst>
          </p:cNvPr>
          <p:cNvSpPr txBox="1"/>
          <p:nvPr userDrawn="1"/>
        </p:nvSpPr>
        <p:spPr>
          <a:xfrm>
            <a:off x="249382" y="618467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3F29978B-209F-C048-9EC0-899E67E3A97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413374" y="6538912"/>
            <a:ext cx="1590503" cy="3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1pPr>
            <a:lvl2pPr marL="557213" marR="0" lvl="1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2pPr>
            <a:lvl3pPr marL="8572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3pPr>
            <a:lvl4pPr marL="1200150" marR="0" lvl="3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4pPr>
            <a:lvl5pPr marL="1543050" marR="0" lvl="4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5pPr>
            <a:lvl6pPr marL="1885950" marR="0" lvl="5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6pPr>
            <a:lvl7pPr marL="2228850" marR="0" lvl="6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7pPr>
            <a:lvl8pPr marL="2571750" marR="0" lvl="7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8pPr>
            <a:lvl9pPr marL="2914650" marR="0" lvl="8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9pPr>
          </a:lstStyle>
          <a:p>
            <a:pPr algn="r"/>
            <a:fld id="{79A0C53E-73E9-D243-9C32-15407FBDE6E2}" type="slidenum">
              <a:rPr lang="fr-FR" altLang="fr-FR" sz="1467" b="0" i="1" smtClean="0">
                <a:solidFill>
                  <a:schemeClr val="bg1"/>
                </a:solidFill>
                <a:latin typeface="Helvetica 75 Bold" pitchFamily="2" charset="0"/>
                <a:cs typeface="Arial" panose="020B0604020202020204" pitchFamily="34" charset="0"/>
              </a:rPr>
              <a:t>‹N°›</a:t>
            </a:fld>
            <a:r>
              <a:rPr lang="fr-FR" altLang="fr-FR" sz="1467" b="0" i="1" dirty="0">
                <a:solidFill>
                  <a:schemeClr val="bg1"/>
                </a:solidFill>
                <a:latin typeface="Helvetica 75 Bold" pitchFamily="2" charset="0"/>
                <a:cs typeface="Arial" panose="020B0604020202020204" pitchFamily="34" charset="0"/>
              </a:rPr>
              <a:t> / 7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74B154F-BB0F-544F-A150-CA8B2C79D36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685614" y="6538912"/>
            <a:ext cx="1673950" cy="3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1pPr>
            <a:lvl2pPr marL="557213" marR="0" lvl="1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2pPr>
            <a:lvl3pPr marL="8572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3pPr>
            <a:lvl4pPr marL="1200150" marR="0" lvl="3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4pPr>
            <a:lvl5pPr marL="1543050" marR="0" lvl="4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5pPr>
            <a:lvl6pPr marL="1885950" marR="0" lvl="5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6pPr>
            <a:lvl7pPr marL="2228850" marR="0" lvl="6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7pPr>
            <a:lvl8pPr marL="2571750" marR="0" lvl="7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8pPr>
            <a:lvl9pPr marL="2914650" marR="0" lvl="8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bg1"/>
                </a:solidFill>
                <a:latin typeface="Helvetica 75 Bold" pitchFamily="2" charset="0"/>
                <a:cs typeface="Arial" panose="020B0604020202020204" pitchFamily="34" charset="0"/>
              </a:rPr>
              <a:t>19 </a:t>
            </a:r>
            <a:r>
              <a:rPr lang="fr-FR" altLang="fr-FR" sz="1200" dirty="0" err="1">
                <a:solidFill>
                  <a:schemeClr val="bg1"/>
                </a:solidFill>
                <a:latin typeface="Helvetica 75 Bold" pitchFamily="2" charset="0"/>
                <a:cs typeface="Arial" panose="020B0604020202020204" pitchFamily="34" charset="0"/>
              </a:rPr>
              <a:t>may</a:t>
            </a:r>
            <a:r>
              <a:rPr lang="fr-FR" altLang="fr-FR" sz="1200" dirty="0">
                <a:solidFill>
                  <a:schemeClr val="bg1"/>
                </a:solidFill>
                <a:latin typeface="Helvetica 75 Bold" pitchFamily="2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26334037-C0C4-A648-910C-E79F946655F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350477" y="6219824"/>
            <a:ext cx="2224239" cy="3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1pPr>
            <a:lvl2pPr marL="557213" marR="0" lvl="1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2pPr>
            <a:lvl3pPr marL="8572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3pPr>
            <a:lvl4pPr marL="1200150" marR="0" lvl="3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4pPr>
            <a:lvl5pPr marL="1543050" marR="0" lvl="4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5pPr>
            <a:lvl6pPr marL="1885950" marR="0" lvl="5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6pPr>
            <a:lvl7pPr marL="2228850" marR="0" lvl="6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7pPr>
            <a:lvl8pPr marL="2571750" marR="0" lvl="7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8pPr>
            <a:lvl9pPr marL="2914650" marR="0" lvl="8" indent="-171450" algn="l" defTabSz="3429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sym typeface="Arial"/>
              </a:defRPr>
            </a:lvl9pPr>
          </a:lstStyle>
          <a:p>
            <a:pPr lvl="0"/>
            <a:r>
              <a:rPr lang="fr-FR" sz="1600" b="1" kern="1200" dirty="0">
                <a:solidFill>
                  <a:schemeClr val="bg1"/>
                </a:solidFill>
                <a:latin typeface="HelveticaNeue LT 67 MdCn" panose="02000400000000000000" pitchFamily="2" charset="0"/>
                <a:ea typeface="+mn-ea"/>
                <a:cs typeface="+mn-cs"/>
              </a:rPr>
              <a:t>AIRR-C VI</a:t>
            </a:r>
          </a:p>
        </p:txBody>
      </p:sp>
    </p:spTree>
    <p:extLst>
      <p:ext uri="{BB962C8B-B14F-4D97-AF65-F5344CB8AC3E}">
        <p14:creationId xmlns:p14="http://schemas.microsoft.com/office/powerpoint/2010/main" val="3126977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1">
            <a:extLst>
              <a:ext uri="{FF2B5EF4-FFF2-40B4-BE49-F238E27FC236}">
                <a16:creationId xmlns:a16="http://schemas.microsoft.com/office/drawing/2014/main" id="{CFF6F3DE-E5EB-644D-9C9D-B2D2B4A1795B}"/>
              </a:ext>
            </a:extLst>
          </p:cNvPr>
          <p:cNvSpPr/>
          <p:nvPr/>
        </p:nvSpPr>
        <p:spPr>
          <a:xfrm rot="10800000" flipH="1">
            <a:off x="1799650" y="3617614"/>
            <a:ext cx="17847772" cy="5315491"/>
          </a:xfrm>
          <a:prstGeom prst="roundRect">
            <a:avLst>
              <a:gd name="adj" fmla="val 12501"/>
            </a:avLst>
          </a:prstGeom>
          <a:solidFill>
            <a:srgbClr val="332E62"/>
          </a:solidFill>
          <a:ln>
            <a:noFill/>
          </a:ln>
          <a:effectLst/>
          <a:scene3d>
            <a:camera prst="orthographicFront">
              <a:rot lat="0" lon="0" rev="2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 rot="21360000">
            <a:off x="1876568" y="3971867"/>
            <a:ext cx="9795064" cy="1143000"/>
          </a:xfrm>
          <a:prstGeom prst="rect">
            <a:avLst/>
          </a:prstGeom>
        </p:spPr>
        <p:txBody>
          <a:bodyPr vert="horz"/>
          <a:lstStyle>
            <a:lvl1pPr algn="l">
              <a:defRPr lang="fr-FR" sz="5000" i="1" kern="1200" dirty="0" smtClean="0">
                <a:solidFill>
                  <a:srgbClr val="FFFFFF"/>
                </a:solidFill>
                <a:latin typeface="Impact"/>
                <a:ea typeface="+mn-ea"/>
                <a:cs typeface="Impac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DCF301-B25B-254C-A78E-9D754E567378}"/>
              </a:ext>
            </a:extLst>
          </p:cNvPr>
          <p:cNvSpPr/>
          <p:nvPr userDrawn="1"/>
        </p:nvSpPr>
        <p:spPr>
          <a:xfrm>
            <a:off x="1715634" y="1278883"/>
            <a:ext cx="8760732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None/>
              <a:tabLst/>
              <a:defRPr/>
            </a:pPr>
            <a:r>
              <a:rPr lang="fr-FR" sz="4000" b="1" kern="1200" dirty="0">
                <a:solidFill>
                  <a:srgbClr val="3934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AIRR Community Meeting VI</a:t>
            </a:r>
            <a:endParaRPr lang="en-GB" sz="4000" b="1" kern="1200" dirty="0">
              <a:solidFill>
                <a:srgbClr val="39346C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en-GB" sz="2800" b="0" dirty="0">
                <a:solidFill>
                  <a:srgbClr val="3934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Paul Stys – PhD student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fr-FR" sz="2400" b="0" kern="1200" dirty="0">
                <a:solidFill>
                  <a:srgbClr val="3934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</a:t>
            </a:r>
            <a:r>
              <a:rPr lang="fr-FR" sz="2400" b="0" kern="1200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fr-FR" sz="2400" b="0" kern="1200" dirty="0">
                <a:solidFill>
                  <a:srgbClr val="3934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fr-FR" sz="2400" b="0" kern="1200" dirty="0" err="1">
                <a:solidFill>
                  <a:srgbClr val="3934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lab</a:t>
            </a:r>
            <a:r>
              <a:rPr lang="fr-FR" sz="2400" b="0" kern="1200" dirty="0">
                <a:solidFill>
                  <a:srgbClr val="3934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– UMRS 959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None/>
              <a:tabLst/>
              <a:defRPr/>
            </a:pPr>
            <a:r>
              <a:rPr lang="fr-FR" sz="1800" b="0" i="1" kern="1200" dirty="0" err="1">
                <a:solidFill>
                  <a:srgbClr val="3934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Thesis</a:t>
            </a:r>
            <a:r>
              <a:rPr lang="fr-FR" sz="1800" b="0" i="1" kern="1200" dirty="0">
                <a:solidFill>
                  <a:srgbClr val="3934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fr-FR" sz="1800" b="0" i="1" kern="1200" dirty="0" err="1">
                <a:solidFill>
                  <a:srgbClr val="3934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supervisors</a:t>
            </a:r>
            <a:r>
              <a:rPr lang="fr-FR" sz="1800" b="0" i="1" kern="1200" dirty="0">
                <a:solidFill>
                  <a:srgbClr val="39346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Pr. David Klatzmann &amp; Assoc. Prof. Encarnita Mariotti-Ferrandiz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3C7E06-F40C-AF4F-9E32-EAD3BEC8A1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21360000">
            <a:off x="2078569" y="5384801"/>
            <a:ext cx="7203017" cy="512763"/>
          </a:xfrm>
          <a:prstGeom prst="rect">
            <a:avLst/>
          </a:prstGeom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i="1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 altLang="fr-FR" dirty="0"/>
              <a:t>19 May 2022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DCC3FA-9E53-6C92-79DF-6DCE26BCA838}"/>
              </a:ext>
            </a:extLst>
          </p:cNvPr>
          <p:cNvGrpSpPr/>
          <p:nvPr userDrawn="1"/>
        </p:nvGrpSpPr>
        <p:grpSpPr>
          <a:xfrm>
            <a:off x="351419" y="123853"/>
            <a:ext cx="11489163" cy="562567"/>
            <a:chOff x="532679" y="123853"/>
            <a:chExt cx="11489163" cy="56256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EB72C43-B13A-C34C-2B50-8612E53BD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679" y="136655"/>
              <a:ext cx="982662" cy="444940"/>
            </a:xfrm>
            <a:prstGeom prst="rect">
              <a:avLst/>
            </a:prstGeom>
          </p:spPr>
        </p:pic>
        <p:pic>
          <p:nvPicPr>
            <p:cNvPr id="17" name="Picture 2" descr="Faculté de pharmacie - Un financement ANR obtenu pour produire par  bioingénierie des médicaments d'origine végétale et lutter contre leur  pénurie">
              <a:extLst>
                <a:ext uri="{FF2B5EF4-FFF2-40B4-BE49-F238E27FC236}">
                  <a16:creationId xmlns:a16="http://schemas.microsoft.com/office/drawing/2014/main" id="{96C980AE-00C7-7E50-B22B-EE9CADCC5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976" y="190507"/>
              <a:ext cx="415040" cy="42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C8C2705-0AC5-6427-2ADE-918D7D2F7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88" t="58950" r="11478" b="27340"/>
            <a:stretch/>
          </p:blipFill>
          <p:spPr>
            <a:xfrm>
              <a:off x="1590087" y="219536"/>
              <a:ext cx="885143" cy="371200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18DB1EB2-C3D8-34B5-76E2-653BC94AD68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3039762" y="123853"/>
              <a:ext cx="8982080" cy="562567"/>
              <a:chOff x="11524295" y="41712502"/>
              <a:chExt cx="18804651" cy="1177775"/>
            </a:xfrm>
          </p:grpSpPr>
          <p:pic>
            <p:nvPicPr>
              <p:cNvPr id="24" name="Picture 8" descr="Résultat de recherche d'images pour &quot;i3 immuno&quot;">
                <a:extLst>
                  <a:ext uri="{FF2B5EF4-FFF2-40B4-BE49-F238E27FC236}">
                    <a16:creationId xmlns:a16="http://schemas.microsoft.com/office/drawing/2014/main" id="{86316BD1-F8F8-5BB6-0726-52B9FCABA5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8" r="4843" b="4095"/>
              <a:stretch/>
            </p:blipFill>
            <p:spPr bwMode="auto">
              <a:xfrm>
                <a:off x="27823870" y="41776033"/>
                <a:ext cx="2505076" cy="1050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8" descr="Résultat de recherche d'images pour &quot;aphp&quot;">
                <a:extLst>
                  <a:ext uri="{FF2B5EF4-FFF2-40B4-BE49-F238E27FC236}">
                    <a16:creationId xmlns:a16="http://schemas.microsoft.com/office/drawing/2014/main" id="{A965754F-A490-B2D8-2ED3-D0732DC3DA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04"/>
              <a:stretch/>
            </p:blipFill>
            <p:spPr bwMode="auto">
              <a:xfrm>
                <a:off x="11524295" y="41884468"/>
                <a:ext cx="3818943" cy="777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6315C585-0193-CFC0-1700-D61E3A59C5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7683" t="3396" r="3708" b="786"/>
              <a:stretch/>
            </p:blipFill>
            <p:spPr>
              <a:xfrm>
                <a:off x="15499725" y="41852046"/>
                <a:ext cx="2209553" cy="899416"/>
              </a:xfrm>
              <a:prstGeom prst="rect">
                <a:avLst/>
              </a:prstGeom>
            </p:spPr>
          </p:pic>
          <p:pic>
            <p:nvPicPr>
              <p:cNvPr id="27" name="Picture 2" descr="http://www.cbs.cnrs.fr/images/INSERM-logo-v2.png">
                <a:extLst>
                  <a:ext uri="{FF2B5EF4-FFF2-40B4-BE49-F238E27FC236}">
                    <a16:creationId xmlns:a16="http://schemas.microsoft.com/office/drawing/2014/main" id="{D126434C-C9A2-86EA-BBEB-2BD37FA6B1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72384" y="41996548"/>
                <a:ext cx="2412168" cy="628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FEA6E65E-A234-68E0-7E8B-1FD331ADC1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8137" t="16543" r="9138" b="16816"/>
              <a:stretch/>
            </p:blipFill>
            <p:spPr>
              <a:xfrm>
                <a:off x="21542128" y="41803619"/>
                <a:ext cx="2493601" cy="933757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69E7702F-F85E-09C4-5EF5-900DA5150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456814" y="41836975"/>
                <a:ext cx="928827" cy="928827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0ABFB6B1-9073-9CCA-B441-B357C82D6D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763" t="8469" r="16451" b="7105"/>
              <a:stretch/>
            </p:blipFill>
            <p:spPr>
              <a:xfrm>
                <a:off x="24202124" y="41803619"/>
                <a:ext cx="2118593" cy="9955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33414F26-F7C4-2E80-4F2B-43BCC422D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483406" y="41712502"/>
                <a:ext cx="1177775" cy="1177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19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9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02A11-121C-4042-8923-41ADB21D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E69E75-8AC2-2941-B01F-7C95BF8C8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633E79-BBCC-B04F-9775-1D2CEFF8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F2851F-654B-FF4D-B4D6-DB8E63B0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A13813-A85C-F14C-8D23-DDB3A657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45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74A6ED-2E0A-F448-B39F-CC283B77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96881C-210E-D546-864C-E1F83AA2F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C13F1E-FA86-AE4B-A716-03256C3B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9B3BFB-7C0C-D948-8D9B-F7909F88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748F1E-FDA3-6043-A917-DB8ABE2F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51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C4A64-BCF6-3A45-950F-A3F31E81B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27316-AD2A-2E45-9683-CD9E152B7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5408F92-85EB-1C44-A274-8E2860FDA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12BDFB-65B9-444F-A040-202DE5DDF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C742C0E-3FC9-4143-80A1-5FCFB6EE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5E6CB5-1A69-6B4A-A773-693B2538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040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38983A-8002-694E-90E9-8985D7031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DAA60A-667E-604E-9A1B-FE2A6063F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9D0DF9-BB98-1A42-B56C-5A4087E6B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D5BD90-50A2-DE4D-BADC-2FC580459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58A9634-6896-804D-A6EB-5C31B2522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1DCBDD-97B6-B840-A0E0-0B8F8F6D2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A53C86D-CB84-F54E-8905-D10FB228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9AB356-0D53-E14D-9610-3258985A9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57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EC825-9AD9-9D46-9BA5-3706A3439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DE0C92-881B-2249-A324-618672E7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B774B2-214A-FA4D-889B-771887571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726ED7-0BA0-4D49-A86A-0CF3375C3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34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E4C015-3BD5-8F4B-BEBD-DB02DAA8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60620AB-2067-3F4D-85A1-C0151444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469586-37FC-8D4B-A7FE-1366A622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03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941CA-7BB5-7A4E-B0E4-EF9BB76E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7BCBF8-A636-BD49-803F-9C9617E99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0DED3F-F705-AE42-A051-AD76C847E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9A6183-5CE3-4349-A7FD-DFDF58D7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4EF3E9-D7E5-A845-94E3-AEFB41814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BF64D5-9109-4F47-87F5-1EB1907B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98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5F9FF-94AD-834A-8F65-F87DE0E9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78A320-759B-7A47-9784-A8F5C5A19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678E5A-0ED7-7C45-840F-638A780E3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4059D0-19AC-2045-AC77-2263223EA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745F3F-A14D-5544-91AD-15E2698F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930B34-B11F-3744-B58C-73DD2368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83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7793C6A-0B31-C74F-BA32-5CEB6263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E9583C-1B0D-4B44-B29E-FDEC0000E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5CF7CF-3561-D044-89E3-2DFAF847E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953FB-B050-1248-B691-36A5E23547F3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AE9FD7-7AB1-E14A-A85F-16406851F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7E1624-13B5-784F-8088-2A6C7E5FD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1F4EA-F509-4540-840A-6631602FE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56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C17CE-42B0-A146-A564-35225CD1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2103209" y="4440032"/>
            <a:ext cx="9795064" cy="1143000"/>
          </a:xfrm>
        </p:spPr>
        <p:txBody>
          <a:bodyPr>
            <a:noAutofit/>
          </a:bodyPr>
          <a:lstStyle/>
          <a:p>
            <a:pPr algn="ctr"/>
            <a:r>
              <a:rPr lang="en-GB" sz="4400" dirty="0"/>
              <a:t>TCR repertoire as biomarkers of immune diseases : applications to autoimmune diseases and Covid-19</a:t>
            </a:r>
            <a:endParaRPr lang="fr-FR" sz="4400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BD578A1-FFA1-1941-8056-1AFA93C4F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21360000">
            <a:off x="3360157" y="6056654"/>
            <a:ext cx="7203017" cy="512763"/>
          </a:xfrm>
          <a:prstGeom prst="rect">
            <a:avLst/>
          </a:prstGeom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i="1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 altLang="fr-FR" dirty="0"/>
              <a:t>19 May 2022</a:t>
            </a:r>
          </a:p>
        </p:txBody>
      </p:sp>
    </p:spTree>
    <p:extLst>
      <p:ext uri="{BB962C8B-B14F-4D97-AF65-F5344CB8AC3E}">
        <p14:creationId xmlns:p14="http://schemas.microsoft.com/office/powerpoint/2010/main" val="2918889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93AE2-573F-024B-84BC-353F749C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&amp; Aims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61C748-18CC-D846-8111-41D020B06B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4908" y="1170221"/>
            <a:ext cx="11542183" cy="4739753"/>
          </a:xfrm>
        </p:spPr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rgbClr val="538DC3"/>
                </a:solidFill>
              </a:rPr>
              <a:t>Adaptative T-cell repertoire diversity</a:t>
            </a:r>
          </a:p>
          <a:p>
            <a:endParaRPr lang="en-US" b="1" dirty="0">
              <a:solidFill>
                <a:srgbClr val="538DC3"/>
              </a:solidFill>
            </a:endParaRPr>
          </a:p>
          <a:p>
            <a:endParaRPr lang="en-US" b="1" dirty="0">
              <a:solidFill>
                <a:srgbClr val="538DC3"/>
              </a:solidFill>
            </a:endParaRPr>
          </a:p>
          <a:p>
            <a:r>
              <a:rPr lang="en-US" b="1" dirty="0">
                <a:solidFill>
                  <a:srgbClr val="538DC3"/>
                </a:solidFill>
              </a:rPr>
              <a:t>Aims</a:t>
            </a:r>
          </a:p>
          <a:p>
            <a:pPr lvl="1"/>
            <a:r>
              <a:rPr lang="en-US" b="1" dirty="0"/>
              <a:t>Identify disease-specific TCRs </a:t>
            </a:r>
            <a:r>
              <a:rPr lang="en-US" dirty="0"/>
              <a:t>from the repertoire of sorted T cells</a:t>
            </a:r>
          </a:p>
          <a:p>
            <a:pPr lvl="1"/>
            <a:r>
              <a:rPr lang="en-US" dirty="0"/>
              <a:t>Use these sequences to </a:t>
            </a:r>
            <a:r>
              <a:rPr lang="en-US" b="1" dirty="0"/>
              <a:t>classify and predict</a:t>
            </a:r>
            <a:r>
              <a:rPr lang="en-US" dirty="0"/>
              <a:t> patient outcome</a:t>
            </a:r>
          </a:p>
          <a:p>
            <a:pPr lvl="1"/>
            <a:r>
              <a:rPr lang="en-US" dirty="0"/>
              <a:t>Determine the </a:t>
            </a:r>
            <a:r>
              <a:rPr lang="en-US" b="1" dirty="0"/>
              <a:t>specificity and biological roles </a:t>
            </a:r>
            <a:r>
              <a:rPr lang="en-US" dirty="0"/>
              <a:t>of these TCRs to better understand the diseases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AC5BD7-4192-0FB9-151C-7F8ECF38D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83273"/>
            <a:ext cx="5139032" cy="359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93AE2-573F-024B-84BC-353F749C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356D5C0-2FA1-DE59-E256-2C3A1066A0B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r="36814" b="73196"/>
          <a:stretch/>
        </p:blipFill>
        <p:spPr>
          <a:xfrm>
            <a:off x="1025616" y="969397"/>
            <a:ext cx="6407571" cy="1331352"/>
          </a:xfr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D4F416D6-829D-A2EA-1662-00433D4B1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67" r="19" b="73196"/>
          <a:stretch/>
        </p:blipFill>
        <p:spPr>
          <a:xfrm>
            <a:off x="7412200" y="969397"/>
            <a:ext cx="3733164" cy="1331352"/>
          </a:xfrm>
          <a:prstGeom prst="rect">
            <a:avLst/>
          </a:prstGeom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26F701E4-2F0B-AC25-E225-62B6F164B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7623" r="33752" b="43539"/>
          <a:stretch/>
        </p:blipFill>
        <p:spPr>
          <a:xfrm>
            <a:off x="1025616" y="2300749"/>
            <a:ext cx="6718010" cy="1432346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72637B29-43E3-1A83-927E-7F2BF1B06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17" t="27761" b="-6"/>
          <a:stretch/>
        </p:blipFill>
        <p:spPr>
          <a:xfrm>
            <a:off x="7743626" y="2300749"/>
            <a:ext cx="3395429" cy="3588327"/>
          </a:xfrm>
          <a:prstGeom prst="rect">
            <a:avLst/>
          </a:prstGeom>
        </p:spPr>
      </p:pic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CA46CF7F-7C53-C9C6-E8FE-197951924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4" t="57632" r="33887" b="-13"/>
          <a:stretch/>
        </p:blipFill>
        <p:spPr>
          <a:xfrm>
            <a:off x="1025616" y="3783606"/>
            <a:ext cx="6718010" cy="210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93AE2-573F-024B-84BC-353F749C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70D6183-80BA-E6F9-BAEC-D268B2E8B544}"/>
              </a:ext>
            </a:extLst>
          </p:cNvPr>
          <p:cNvSpPr txBox="1"/>
          <p:nvPr/>
        </p:nvSpPr>
        <p:spPr>
          <a:xfrm>
            <a:off x="617623" y="5673378"/>
            <a:ext cx="7874736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The selection of CDR3aa from </a:t>
            </a:r>
            <a:r>
              <a:rPr lang="en-US" sz="1600" dirty="0" err="1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periphical</a:t>
            </a:r>
            <a:r>
              <a:rPr lang="en-US" sz="16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 blood</a:t>
            </a:r>
            <a:r>
              <a:rPr lang="en-US" sz="1600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 works well on a viral disease</a:t>
            </a:r>
            <a:r>
              <a:rPr lang="en-US" sz="16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 like COVID-19 since the clustering shows a </a:t>
            </a:r>
            <a:r>
              <a:rPr lang="en-US" sz="1600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perfect separation</a:t>
            </a:r>
            <a:r>
              <a:rPr lang="en-US" sz="16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 of patients from HV.</a:t>
            </a:r>
          </a:p>
          <a:p>
            <a:pPr marL="171450" indent="-17145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The </a:t>
            </a:r>
            <a:r>
              <a:rPr lang="en-US" sz="1600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strategy also separates AIDs </a:t>
            </a:r>
            <a:r>
              <a:rPr lang="en-US" sz="16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patients from HV </a:t>
            </a:r>
            <a:r>
              <a:rPr lang="en-US" sz="1600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but to a lesser extent</a:t>
            </a:r>
            <a:r>
              <a:rPr lang="en-US" sz="16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2F87BA-B175-762A-DE2A-4C636C9F25F2}"/>
              </a:ext>
            </a:extLst>
          </p:cNvPr>
          <p:cNvGrpSpPr/>
          <p:nvPr/>
        </p:nvGrpSpPr>
        <p:grpSpPr>
          <a:xfrm>
            <a:off x="114779" y="813953"/>
            <a:ext cx="11965747" cy="4712285"/>
            <a:chOff x="114779" y="961093"/>
            <a:chExt cx="11965747" cy="4712285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300FA3FB-871D-ED2A-8B39-90094903C373}"/>
                </a:ext>
              </a:extLst>
            </p:cNvPr>
            <p:cNvGrpSpPr/>
            <p:nvPr/>
          </p:nvGrpSpPr>
          <p:grpSpPr>
            <a:xfrm>
              <a:off x="114779" y="1141158"/>
              <a:ext cx="11965747" cy="4532220"/>
              <a:chOff x="112300" y="969067"/>
              <a:chExt cx="11965747" cy="4532220"/>
            </a:xfrm>
          </p:grpSpPr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31E26628-9261-0739-385B-4F6FE5E49F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2734" y="1248018"/>
                <a:ext cx="5225953" cy="3911637"/>
                <a:chOff x="21083281" y="13151838"/>
                <a:chExt cx="8408040" cy="6293435"/>
              </a:xfrm>
            </p:grpSpPr>
            <p:grpSp>
              <p:nvGrpSpPr>
                <p:cNvPr id="5" name="Groupe 4">
                  <a:extLst>
                    <a:ext uri="{FF2B5EF4-FFF2-40B4-BE49-F238E27FC236}">
                      <a16:creationId xmlns:a16="http://schemas.microsoft.com/office/drawing/2014/main" id="{7B59CDDB-623A-5448-0620-C0475084F6BC}"/>
                    </a:ext>
                  </a:extLst>
                </p:cNvPr>
                <p:cNvGrpSpPr/>
                <p:nvPr/>
              </p:nvGrpSpPr>
              <p:grpSpPr>
                <a:xfrm rot="16200000">
                  <a:off x="22140583" y="12094536"/>
                  <a:ext cx="6293435" cy="8408040"/>
                  <a:chOff x="22576255" y="12759298"/>
                  <a:chExt cx="8267894" cy="12906335"/>
                </a:xfrm>
              </p:grpSpPr>
              <p:pic>
                <p:nvPicPr>
                  <p:cNvPr id="7" name="Image 6">
                    <a:extLst>
                      <a:ext uri="{FF2B5EF4-FFF2-40B4-BE49-F238E27FC236}">
                        <a16:creationId xmlns:a16="http://schemas.microsoft.com/office/drawing/2014/main" id="{56DA61E5-82E0-4D0D-A291-061873FAFD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15045" t="2941" r="32787" b="12677"/>
                  <a:stretch/>
                </p:blipFill>
                <p:spPr>
                  <a:xfrm>
                    <a:off x="22576255" y="12759298"/>
                    <a:ext cx="7014481" cy="12903328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 7">
                    <a:extLst>
                      <a:ext uri="{FF2B5EF4-FFF2-40B4-BE49-F238E27FC236}">
                        <a16:creationId xmlns:a16="http://schemas.microsoft.com/office/drawing/2014/main" id="{D7A3E66D-A9B5-FF61-5261-E73796C079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1308" t="2941" r="95620" b="12677"/>
                  <a:stretch/>
                </p:blipFill>
                <p:spPr>
                  <a:xfrm>
                    <a:off x="29982946" y="12759806"/>
                    <a:ext cx="413014" cy="12903327"/>
                  </a:xfrm>
                  <a:prstGeom prst="rect">
                    <a:avLst/>
                  </a:prstGeom>
                </p:spPr>
              </p:pic>
              <p:pic>
                <p:nvPicPr>
                  <p:cNvPr id="9" name="Image 8">
                    <a:extLst>
                      <a:ext uri="{FF2B5EF4-FFF2-40B4-BE49-F238E27FC236}">
                        <a16:creationId xmlns:a16="http://schemas.microsoft.com/office/drawing/2014/main" id="{C83A2740-A7BD-0E46-3554-F85822E40E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8265" t="2941" r="88663" b="12677"/>
                  <a:stretch/>
                </p:blipFill>
                <p:spPr>
                  <a:xfrm>
                    <a:off x="30431135" y="12762308"/>
                    <a:ext cx="413014" cy="1290332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457EFFF4-991A-6A42-1935-DFC1E882F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1314" t="2941" r="84999" b="12677"/>
                <a:stretch/>
              </p:blipFill>
              <p:spPr>
                <a:xfrm rot="16200000">
                  <a:off x="25098360" y="9732758"/>
                  <a:ext cx="377312" cy="8406082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656B5944-9726-C6C2-1986-77C66D5A1E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549934" y="1222888"/>
                <a:ext cx="4838161" cy="3911636"/>
                <a:chOff x="33035827" y="13045027"/>
                <a:chExt cx="19025616" cy="15382144"/>
              </a:xfrm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85C4595D-E172-8C15-A58D-F63BA26037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5681" t="36187" r="49287" b="9282"/>
                <a:stretch/>
              </p:blipFill>
              <p:spPr>
                <a:xfrm rot="16200000">
                  <a:off x="35254225" y="11619953"/>
                  <a:ext cx="14588820" cy="19025615"/>
                </a:xfrm>
                <a:prstGeom prst="rect">
                  <a:avLst/>
                </a:prstGeom>
              </p:spPr>
            </p:pic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D29A5359-6369-EA05-8590-4FDF336C14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4392" t="36187" r="94403" b="9282"/>
                <a:stretch/>
              </p:blipFill>
              <p:spPr>
                <a:xfrm rot="16200000">
                  <a:off x="42353451" y="4150444"/>
                  <a:ext cx="390368" cy="19025615"/>
                </a:xfrm>
                <a:prstGeom prst="rect">
                  <a:avLst/>
                </a:prstGeom>
              </p:spPr>
            </p:pic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E5E44E0D-8930-75D2-CF15-EACE0B139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162" t="36187" r="95632" b="9282"/>
                <a:stretch/>
              </p:blipFill>
              <p:spPr>
                <a:xfrm rot="16200000">
                  <a:off x="42353452" y="3727403"/>
                  <a:ext cx="390368" cy="19025615"/>
                </a:xfrm>
                <a:prstGeom prst="rect">
                  <a:avLst/>
                </a:prstGeom>
              </p:spPr>
            </p:pic>
          </p:grp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5332C53-580E-890D-E3A4-97F95EF4EB0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549934" y="5159655"/>
                <a:ext cx="2089457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i="1">
                    <a:solidFill>
                      <a:srgbClr val="343C4D"/>
                    </a:solidFill>
                    <a:latin typeface="HelveticaNeue LT 67 MdCn" panose="02000400000000000000" pitchFamily="2" charset="0"/>
                    <a:cs typeface="Arial"/>
                  </a:rPr>
                  <a:t>Cluster purity : 1</a:t>
                </a:r>
              </a:p>
            </p:txBody>
          </p:sp>
          <p:pic>
            <p:nvPicPr>
              <p:cNvPr id="15" name="Graphique 14">
                <a:extLst>
                  <a:ext uri="{FF2B5EF4-FFF2-40B4-BE49-F238E27FC236}">
                    <a16:creationId xmlns:a16="http://schemas.microsoft.com/office/drawing/2014/main" id="{0DC494E1-5F4F-2242-88F6-DC24F91A45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561895" y="969067"/>
                <a:ext cx="1516152" cy="4441685"/>
              </a:xfrm>
              <a:prstGeom prst="rect">
                <a:avLst/>
              </a:prstGeom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C5C5C72-F7C5-F04E-09B6-09FBCCF4EDB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12300" y="5159655"/>
                <a:ext cx="2525707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i="1">
                    <a:solidFill>
                      <a:srgbClr val="343C4D"/>
                    </a:solidFill>
                    <a:latin typeface="HelveticaNeue LT 67 MdCn" panose="02000400000000000000" pitchFamily="2" charset="0"/>
                    <a:cs typeface="Arial"/>
                  </a:rPr>
                  <a:t>Cluster purity : 0.83</a:t>
                </a:r>
              </a:p>
            </p:txBody>
          </p:sp>
        </p:grpSp>
        <p:sp>
          <p:nvSpPr>
            <p:cNvPr id="3" name="ZoneTexte 2"/>
            <p:cNvSpPr txBox="1"/>
            <p:nvPr/>
          </p:nvSpPr>
          <p:spPr>
            <a:xfrm>
              <a:off x="1923122" y="966656"/>
              <a:ext cx="240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rgbClr val="343C4D"/>
                  </a:solidFill>
                  <a:latin typeface="HelveticaNeue LT 67 MdCn" panose="02000400000000000000" pitchFamily="2" charset="0"/>
                  <a:cs typeface="Arial"/>
                </a:rPr>
                <a:t>Transimmunom</a:t>
              </a:r>
              <a:endParaRPr lang="fr-FR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146330" y="961093"/>
              <a:ext cx="240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rgbClr val="343C4D"/>
                  </a:solidFill>
                  <a:latin typeface="HelveticaNeue LT 67 MdCn" panose="02000400000000000000" pitchFamily="2" charset="0"/>
                  <a:cs typeface="Arial"/>
                </a:rPr>
                <a:t>SirocCo</a:t>
              </a:r>
              <a:endParaRPr lang="fr-FR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93AE2-573F-024B-84BC-353F749C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 validation  </a:t>
            </a:r>
            <a:r>
              <a:rPr lang="en-US" sz="2000" i="0" dirty="0"/>
              <a:t>1/4</a:t>
            </a:r>
            <a:r>
              <a:rPr lang="en-US" dirty="0"/>
              <a:t> : Random</a:t>
            </a:r>
            <a:endParaRPr lang="en-US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30AEC3-8B34-424D-4201-665937D6F8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08426" y="1030510"/>
            <a:ext cx="6552444" cy="483901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A9B078-10BC-A60F-7482-48F976E85269}"/>
              </a:ext>
            </a:extLst>
          </p:cNvPr>
          <p:cNvSpPr txBox="1"/>
          <p:nvPr/>
        </p:nvSpPr>
        <p:spPr>
          <a:xfrm>
            <a:off x="1132051" y="6083448"/>
            <a:ext cx="637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Wingdings" pitchFamily="2" charset="2"/>
              <a:buChar char="Ø"/>
            </a:pPr>
            <a:r>
              <a:rPr lang="en-US" sz="16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The strategy is </a:t>
            </a:r>
            <a:r>
              <a:rPr lang="en-US" sz="1600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reproducible</a:t>
            </a:r>
            <a:r>
              <a:rPr lang="en-US" sz="16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, </a:t>
            </a:r>
            <a:r>
              <a:rPr lang="en-US" sz="1600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little impacted by sampling</a:t>
            </a:r>
            <a:r>
              <a:rPr lang="en-US" sz="16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, and that the </a:t>
            </a:r>
            <a:r>
              <a:rPr lang="en-US" sz="1600" b="1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results are not due to chance</a:t>
            </a:r>
            <a:r>
              <a:rPr lang="en-US" sz="1600" dirty="0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AC6DA9-CDF1-C776-10A9-71F83E2EC6A7}"/>
              </a:ext>
            </a:extLst>
          </p:cNvPr>
          <p:cNvSpPr txBox="1"/>
          <p:nvPr/>
        </p:nvSpPr>
        <p:spPr>
          <a:xfrm>
            <a:off x="7053933" y="661178"/>
            <a:ext cx="240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err="1">
                <a:solidFill>
                  <a:srgbClr val="343C4D"/>
                </a:solidFill>
                <a:latin typeface="HelveticaNeue LT 67 MdCn" panose="02000400000000000000" pitchFamily="2" charset="0"/>
                <a:cs typeface="Arial"/>
              </a:rPr>
              <a:t>Transimmunom</a:t>
            </a:r>
            <a:endParaRPr lang="fr-FR" b="1" dirty="0">
              <a:solidFill>
                <a:srgbClr val="343C4D"/>
              </a:solidFill>
              <a:latin typeface="HelveticaNeue LT 67 MdCn" panose="020004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98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93AE2-573F-024B-84BC-353F749C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 validation  : 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61C748-18CC-D846-8111-41D020B06B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4908" y="1382500"/>
            <a:ext cx="11542183" cy="4739753"/>
          </a:xfrm>
        </p:spPr>
        <p:txBody>
          <a:bodyPr>
            <a:normAutofit/>
          </a:bodyPr>
          <a:lstStyle/>
          <a:p>
            <a:r>
              <a:rPr lang="en-US" dirty="0"/>
              <a:t>See you on my poster 202 or on </a:t>
            </a:r>
            <a:r>
              <a:rPr lang="en-US" dirty="0" err="1"/>
              <a:t>Whova</a:t>
            </a:r>
            <a:endParaRPr lang="en-US" dirty="0"/>
          </a:p>
          <a:p>
            <a:r>
              <a:rPr lang="en-US" dirty="0"/>
              <a:t>Poster features :</a:t>
            </a:r>
            <a:r>
              <a:rPr lang="en-US" dirty="0"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dirty="0"/>
              <a:t>ML classification, prediction of disease outcome, …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7CD6C32-CF1F-95F3-D76A-167BA246B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4567" y="909078"/>
            <a:ext cx="2684311" cy="26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A742C9E-400F-CAFA-ADAE-D53283FF974F}"/>
              </a:ext>
            </a:extLst>
          </p:cNvPr>
          <p:cNvSpPr/>
          <p:nvPr/>
        </p:nvSpPr>
        <p:spPr bwMode="auto">
          <a:xfrm>
            <a:off x="446289" y="17655"/>
            <a:ext cx="11299423" cy="643937"/>
          </a:xfrm>
          <a:prstGeom prst="rect">
            <a:avLst/>
          </a:prstGeom>
          <a:solidFill>
            <a:srgbClr val="538EC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A557A4C-8E60-A94C-B93B-D842B6A6C184}"/>
              </a:ext>
            </a:extLst>
          </p:cNvPr>
          <p:cNvSpPr txBox="1">
            <a:spLocks/>
          </p:cNvSpPr>
          <p:nvPr/>
        </p:nvSpPr>
        <p:spPr>
          <a:xfrm>
            <a:off x="0" y="135795"/>
            <a:ext cx="12192000" cy="395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 err="1">
                <a:solidFill>
                  <a:schemeClr val="bg1"/>
                </a:solidFill>
                <a:latin typeface="Calibri" panose="020F0502020204030204" pitchFamily="34" charset="0"/>
                <a:ea typeface="SimHei" pitchFamily="49" charset="-122"/>
                <a:cs typeface="Calibri" panose="020F0502020204030204" pitchFamily="34" charset="0"/>
              </a:rPr>
              <a:t>Acknowledgements</a:t>
            </a:r>
            <a:endParaRPr lang="fr-FR" sz="3600" b="1" dirty="0">
              <a:solidFill>
                <a:schemeClr val="bg1"/>
              </a:solidFill>
              <a:latin typeface="Calibri" panose="020F0502020204030204" pitchFamily="34" charset="0"/>
              <a:ea typeface="SimHei" pitchFamily="49" charset="-122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EB6A58-D798-A44C-9290-A66B595780E9}"/>
              </a:ext>
            </a:extLst>
          </p:cNvPr>
          <p:cNvSpPr/>
          <p:nvPr/>
        </p:nvSpPr>
        <p:spPr>
          <a:xfrm>
            <a:off x="3083583" y="923171"/>
            <a:ext cx="185482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Laboratory </a:t>
            </a:r>
          </a:p>
          <a:p>
            <a:pPr algn="ctr"/>
            <a:endParaRPr lang="en-GB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 Klatzmann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71A39B-932D-9F47-A0AD-C55DAEDE08B0}"/>
              </a:ext>
            </a:extLst>
          </p:cNvPr>
          <p:cNvSpPr txBox="1"/>
          <p:nvPr/>
        </p:nvSpPr>
        <p:spPr>
          <a:xfrm>
            <a:off x="4231622" y="1804492"/>
            <a:ext cx="2368982" cy="4116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Human immunology Team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Michelle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Rosenzwajg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Caroline </a:t>
            </a:r>
            <a:r>
              <a:rPr lang="fr-FR" sz="1600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Aheng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Roberta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Lorenzon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Claire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Ribet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Michèle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Barbié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Alexandra Roux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Fabien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Pitoiset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Marie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Binvignat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Signe Hassler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Nicolas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Tchitchek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C2FC726-A53A-F01A-B063-8DEC1A854701}"/>
              </a:ext>
            </a:extLst>
          </p:cNvPr>
          <p:cNvGrpSpPr/>
          <p:nvPr/>
        </p:nvGrpSpPr>
        <p:grpSpPr>
          <a:xfrm>
            <a:off x="351419" y="6244624"/>
            <a:ext cx="11489163" cy="562567"/>
            <a:chOff x="532679" y="123853"/>
            <a:chExt cx="11489163" cy="56256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8F1A0B1-BA52-13A7-4D48-CB6FA74E4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679" y="136655"/>
              <a:ext cx="982662" cy="444940"/>
            </a:xfrm>
            <a:prstGeom prst="rect">
              <a:avLst/>
            </a:prstGeom>
          </p:spPr>
        </p:pic>
        <p:pic>
          <p:nvPicPr>
            <p:cNvPr id="19" name="Picture 2" descr="Faculté de pharmacie - Un financement ANR obtenu pour produire par  bioingénierie des médicaments d'origine végétale et lutter contre leur  pénurie">
              <a:extLst>
                <a:ext uri="{FF2B5EF4-FFF2-40B4-BE49-F238E27FC236}">
                  <a16:creationId xmlns:a16="http://schemas.microsoft.com/office/drawing/2014/main" id="{76D4D570-4A79-F6ED-88E7-E0AC3F4D5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976" y="190507"/>
              <a:ext cx="415040" cy="42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DA58FD0-41DA-F4FA-5240-7E89A2DF4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688" t="58950" r="11478" b="27340"/>
            <a:stretch/>
          </p:blipFill>
          <p:spPr>
            <a:xfrm>
              <a:off x="1590087" y="219536"/>
              <a:ext cx="885143" cy="371200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F9DF021C-BC29-95F6-7C60-19C3DBDF55B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3039762" y="123853"/>
              <a:ext cx="8982080" cy="562567"/>
              <a:chOff x="11524295" y="41712502"/>
              <a:chExt cx="18804651" cy="1177775"/>
            </a:xfrm>
          </p:grpSpPr>
          <p:pic>
            <p:nvPicPr>
              <p:cNvPr id="33" name="Picture 8" descr="Résultat de recherche d'images pour &quot;i3 immuno&quot;">
                <a:extLst>
                  <a:ext uri="{FF2B5EF4-FFF2-40B4-BE49-F238E27FC236}">
                    <a16:creationId xmlns:a16="http://schemas.microsoft.com/office/drawing/2014/main" id="{3959C304-B114-52B1-6F11-57603416D9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8" r="4843" b="4095"/>
              <a:stretch/>
            </p:blipFill>
            <p:spPr bwMode="auto">
              <a:xfrm>
                <a:off x="27823870" y="41776033"/>
                <a:ext cx="2505076" cy="1050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8" descr="Résultat de recherche d'images pour &quot;aphp&quot;">
                <a:extLst>
                  <a:ext uri="{FF2B5EF4-FFF2-40B4-BE49-F238E27FC236}">
                    <a16:creationId xmlns:a16="http://schemas.microsoft.com/office/drawing/2014/main" id="{F81D925E-694D-D228-AE0B-410FAA6EEC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04"/>
              <a:stretch/>
            </p:blipFill>
            <p:spPr bwMode="auto">
              <a:xfrm>
                <a:off x="11524295" y="41884468"/>
                <a:ext cx="3818943" cy="777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CDCA1DD6-098B-13F5-FAC3-76B8E71C8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7683" t="3396" r="3708" b="786"/>
              <a:stretch/>
            </p:blipFill>
            <p:spPr>
              <a:xfrm>
                <a:off x="15499725" y="41852046"/>
                <a:ext cx="2209553" cy="899416"/>
              </a:xfrm>
              <a:prstGeom prst="rect">
                <a:avLst/>
              </a:prstGeom>
            </p:spPr>
          </p:pic>
          <p:pic>
            <p:nvPicPr>
              <p:cNvPr id="36" name="Picture 2" descr="http://www.cbs.cnrs.fr/images/INSERM-logo-v2.png">
                <a:extLst>
                  <a:ext uri="{FF2B5EF4-FFF2-40B4-BE49-F238E27FC236}">
                    <a16:creationId xmlns:a16="http://schemas.microsoft.com/office/drawing/2014/main" id="{BE827865-0E09-E847-2194-1E8AD46812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72384" y="41996548"/>
                <a:ext cx="2412168" cy="628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F231ECFE-BEDB-82EE-251C-3150D7F500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8137" t="16543" r="9138" b="16816"/>
              <a:stretch/>
            </p:blipFill>
            <p:spPr>
              <a:xfrm>
                <a:off x="21542128" y="41803619"/>
                <a:ext cx="2493601" cy="933757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F7EDF1F1-FEC8-DCC2-0346-A7188B2C7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456814" y="41836975"/>
                <a:ext cx="928827" cy="928827"/>
              </a:xfrm>
              <a:prstGeom prst="rect">
                <a:avLst/>
              </a:prstGeom>
            </p:spPr>
          </p:pic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58756456-5F26-D4A9-67A6-2081E3DE5A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763" t="8469" r="16451" b="7105"/>
              <a:stretch/>
            </p:blipFill>
            <p:spPr>
              <a:xfrm>
                <a:off x="24202124" y="41803619"/>
                <a:ext cx="2118593" cy="9955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A7D3989D-B28C-00C8-EDE0-29DECFB35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483406" y="41712502"/>
                <a:ext cx="1177775" cy="1177775"/>
              </a:xfrm>
              <a:prstGeom prst="rect">
                <a:avLst/>
              </a:prstGeom>
            </p:spPr>
          </p:pic>
        </p:grpSp>
      </p:grpSp>
      <p:sp>
        <p:nvSpPr>
          <p:cNvPr id="42" name="Rectangle à coins arrondis 45">
            <a:extLst>
              <a:ext uri="{FF2B5EF4-FFF2-40B4-BE49-F238E27FC236}">
                <a16:creationId xmlns:a16="http://schemas.microsoft.com/office/drawing/2014/main" id="{8DA1494A-E037-E3BF-F33A-D9082A4A6FC8}"/>
              </a:ext>
            </a:extLst>
          </p:cNvPr>
          <p:cNvSpPr/>
          <p:nvPr/>
        </p:nvSpPr>
        <p:spPr bwMode="auto">
          <a:xfrm>
            <a:off x="668540" y="877492"/>
            <a:ext cx="6456598" cy="5143503"/>
          </a:xfrm>
          <a:prstGeom prst="roundRect">
            <a:avLst>
              <a:gd name="adj" fmla="val 14751"/>
            </a:avLst>
          </a:prstGeom>
          <a:noFill/>
          <a:ln w="3810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910C26E-5F51-0DC4-EF4E-EB052BE919A1}"/>
              </a:ext>
            </a:extLst>
          </p:cNvPr>
          <p:cNvSpPr txBox="1"/>
          <p:nvPr/>
        </p:nvSpPr>
        <p:spPr>
          <a:xfrm>
            <a:off x="978785" y="1802169"/>
            <a:ext cx="2875787" cy="3747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TCR Team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Encarnita Mariotti-Ferrandiz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Adrien Six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Pierre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Barennes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Vanessa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Mhanna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Gwladys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Fourcade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Helene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Vantomme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Kenz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Le Gouge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Nicolas </a:t>
            </a:r>
            <a:r>
              <a:rPr lang="fr-FR" sz="1600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Coatnoan</a:t>
            </a:r>
            <a:endParaRPr lang="fr-FR" sz="16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Leslie Adda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B82ACC9-5F4B-B170-ABE2-09A4E5CE148E}"/>
              </a:ext>
            </a:extLst>
          </p:cNvPr>
          <p:cNvGrpSpPr/>
          <p:nvPr/>
        </p:nvGrpSpPr>
        <p:grpSpPr>
          <a:xfrm>
            <a:off x="7843016" y="882268"/>
            <a:ext cx="3677888" cy="5084744"/>
            <a:chOff x="7843016" y="877491"/>
            <a:chExt cx="3677888" cy="5084744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9AC50AA-0BEF-2A4E-BCE6-ACDB2F3AEF25}"/>
                </a:ext>
              </a:extLst>
            </p:cNvPr>
            <p:cNvSpPr txBox="1"/>
            <p:nvPr/>
          </p:nvSpPr>
          <p:spPr>
            <a:xfrm>
              <a:off x="8101424" y="1336366"/>
              <a:ext cx="3225945" cy="45243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IGENSEQ / ICM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Yannick Marie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Agnes </a:t>
              </a:r>
              <a:r>
                <a:rPr lang="en-GB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Rastetter</a:t>
              </a:r>
              <a:endParaRPr lang="en-GB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1600" u="sng" dirty="0" err="1">
                  <a:latin typeface="Calibri" panose="020F0502020204030204" pitchFamily="34" charset="0"/>
                  <a:cs typeface="Calibri" panose="020F0502020204030204" pitchFamily="34" charset="0"/>
                </a:rPr>
                <a:t>Equipex</a:t>
              </a:r>
              <a:r>
                <a:rPr lang="en-GB" sz="16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 LIGAN-PM / CNRS UMR8199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Julien </a:t>
              </a:r>
              <a:r>
                <a:rPr lang="en-GB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Derop</a:t>
              </a:r>
              <a:endParaRPr lang="en-GB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Naomie</a:t>
              </a:r>
              <a:r>
                <a:rPr lang="en-GB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Ramphft</a:t>
              </a:r>
              <a:endParaRPr lang="en-GB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Raphael </a:t>
              </a:r>
              <a:r>
                <a:rPr lang="en-GB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Boutry</a:t>
              </a:r>
              <a:endParaRPr lang="en-GB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Amelie </a:t>
              </a:r>
              <a:r>
                <a:rPr lang="en-GB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Bonnefond</a:t>
              </a:r>
              <a:endParaRPr lang="en-GB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Collaborators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Francis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Berenbaum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Jérémie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Sellam</a:t>
              </a:r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 consortium</a:t>
              </a:r>
            </a:p>
            <a:p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Rectangle à coins arrondis 45">
              <a:extLst>
                <a:ext uri="{FF2B5EF4-FFF2-40B4-BE49-F238E27FC236}">
                  <a16:creationId xmlns:a16="http://schemas.microsoft.com/office/drawing/2014/main" id="{5F557246-DC04-269E-EBA0-923956DCA154}"/>
                </a:ext>
              </a:extLst>
            </p:cNvPr>
            <p:cNvSpPr/>
            <p:nvPr/>
          </p:nvSpPr>
          <p:spPr bwMode="auto">
            <a:xfrm>
              <a:off x="7843016" y="877491"/>
              <a:ext cx="3677888" cy="5084744"/>
            </a:xfrm>
            <a:prstGeom prst="roundRect">
              <a:avLst>
                <a:gd name="adj" fmla="val 14751"/>
              </a:avLst>
            </a:prstGeom>
            <a:noFill/>
            <a:ln w="38100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9B1EA1-DE22-7435-1691-A81E39B908BD}"/>
                </a:ext>
              </a:extLst>
            </p:cNvPr>
            <p:cNvSpPr/>
            <p:nvPr/>
          </p:nvSpPr>
          <p:spPr>
            <a:xfrm>
              <a:off x="8757308" y="886211"/>
              <a:ext cx="191417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Sequencing facilities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991631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12245</TotalTime>
  <Words>1046</Words>
  <Application>Microsoft Macintosh PowerPoint</Application>
  <PresentationFormat>Grand écran</PresentationFormat>
  <Paragraphs>117</Paragraphs>
  <Slides>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Helvetica 75 Bold</vt:lpstr>
      <vt:lpstr>HelveticaNeue LT 67 MdCn</vt:lpstr>
      <vt:lpstr>Impact</vt:lpstr>
      <vt:lpstr>Wingdings</vt:lpstr>
      <vt:lpstr>Thème Office</vt:lpstr>
      <vt:lpstr>TCR repertoire as biomarkers of immune diseases : applications to autoimmune diseases and Covid-19</vt:lpstr>
      <vt:lpstr>Background &amp; Aims</vt:lpstr>
      <vt:lpstr>Methods</vt:lpstr>
      <vt:lpstr>Signatures</vt:lpstr>
      <vt:lpstr>Signature validation  1/4 : Random</vt:lpstr>
      <vt:lpstr>Signature validation  : …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Leslie Adda</dc:creator>
  <cp:lastModifiedBy>Paul Stys</cp:lastModifiedBy>
  <cp:revision>669</cp:revision>
  <cp:lastPrinted>2022-05-18T14:23:52Z</cp:lastPrinted>
  <dcterms:created xsi:type="dcterms:W3CDTF">2021-03-06T13:44:24Z</dcterms:created>
  <dcterms:modified xsi:type="dcterms:W3CDTF">2022-05-19T14:17:37Z</dcterms:modified>
</cp:coreProperties>
</file>